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21858ACC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70E7B42-798B-F5A4-5EA3-377471D326CA}" name="Nicole Pruitt" initials="NP" userId="S::nicole@academicimpressions.com::77e1a2b2-b356-4f94-a89b-3c5d9a4b6b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3"/>
    <a:srgbClr val="007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C9ABB0-C694-4840-BA1E-1D93CAB7CD4F}" v="7" dt="2025-08-04T21:21:43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3" d="100"/>
          <a:sy n="143" d="100"/>
        </p:scale>
        <p:origin x="82" y="-19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omments/modernComment_100_21858AC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819F8E7-2A8E-4E20-BD74-A9BACB97D68D}" authorId="{270E7B42-798B-F5A4-5EA3-377471D326CA}" created="2025-08-04T21:22:24.18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562399948" sldId="256"/>
      <ac:spMk id="31" creationId="{3C9AF6B7-8BF3-CC4A-344A-BDC847A5FC06}"/>
      <ac:txMk cp="153" len="173">
        <ac:context len="327" hash="2892751602"/>
      </ac:txMk>
    </ac:txMkLst>
    <p188:pos x="5993504" y="923264"/>
    <p188:txBody>
      <a:bodyPr/>
      <a:lstStyle/>
      <a:p>
        <a:r>
          <a:rPr lang="en-US"/>
          <a:t>This copy was originally:
Log in via your SSO page OR at https://www.academicimpressions.com/member-resource-hub/.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10B8F-4611-1E48-601E-7B8B2B385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3EB54A-7889-DD06-9E18-15C017297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8" indent="0" algn="ctr">
              <a:buNone/>
              <a:defRPr sz="1125"/>
            </a:lvl2pPr>
            <a:lvl3pPr marL="514356" indent="0" algn="ctr">
              <a:buNone/>
              <a:defRPr sz="1013"/>
            </a:lvl3pPr>
            <a:lvl4pPr marL="771535" indent="0" algn="ctr">
              <a:buNone/>
              <a:defRPr sz="900"/>
            </a:lvl4pPr>
            <a:lvl5pPr marL="1028713" indent="0" algn="ctr">
              <a:buNone/>
              <a:defRPr sz="900"/>
            </a:lvl5pPr>
            <a:lvl6pPr marL="1285891" indent="0" algn="ctr">
              <a:buNone/>
              <a:defRPr sz="900"/>
            </a:lvl6pPr>
            <a:lvl7pPr marL="1543069" indent="0" algn="ctr">
              <a:buNone/>
              <a:defRPr sz="900"/>
            </a:lvl7pPr>
            <a:lvl8pPr marL="1800248" indent="0" algn="ctr">
              <a:buNone/>
              <a:defRPr sz="900"/>
            </a:lvl8pPr>
            <a:lvl9pPr marL="2057426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D73F9-1BB1-335F-185F-2E9B0AD6F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03F2E-28AC-5097-332B-116DB4E57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E5100-627D-E8D7-7A7C-0F4D714F3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4CE4C-55FB-D778-FE6C-D9882AB7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CBE8A-C881-73EC-9812-F3875D17D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BBA7D-4D9B-A4AB-1721-13F06392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CE24A-EB0F-DEC5-1F33-53D9F5FD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3F0A9-A2F0-03C2-B843-0ED21E953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5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A16B19-489D-14B5-1561-60FD96172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8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8A682-01E4-6DF1-6894-A240E210A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8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ABE93-95C6-B340-DC0A-39A7003F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E057C-7142-F570-1167-A7976D69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1D232-2C20-F2AE-B538-277321DC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0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27A9A-B711-31B5-3469-507F0F056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C4A4D-32BE-39B6-1F60-5E8ACEB19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C10B5-28D5-64EB-D7A0-B02129BE5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080DD-AE5F-B157-97D1-C58E86E91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66E44-0C63-AB31-D35A-EC44116E3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CFA1A-BF10-6107-9AD1-91E32F0E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2279656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EBC7F-FE82-B2CC-D261-63D9F63C5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7" y="6119289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8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6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3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13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91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69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48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26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EE388-83E8-F3A0-BFEE-1E0D98610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7302A-557A-963A-BB59-8B7F9465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1D8B6-045C-75E2-77E4-9185E2BE8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6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2C26D-3C95-A7E2-5BED-C29E9E62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3480-5242-87E2-5975-28BC94ED5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8F739-CD6B-4D7A-BDBE-4BD10A9B5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E1588F-7288-4E1D-270E-DA93BC98D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167BE-8724-DA0D-7942-679F3FFC9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E0C04-51A1-0029-5ADC-C8578CAF8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2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7F44-C6ED-1A2A-7ED5-765BDD415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8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B319D-569C-10FD-FAFF-687623A60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3" y="2241555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8" indent="0">
              <a:buNone/>
              <a:defRPr sz="1125" b="1"/>
            </a:lvl2pPr>
            <a:lvl3pPr marL="514356" indent="0">
              <a:buNone/>
              <a:defRPr sz="1013" b="1"/>
            </a:lvl3pPr>
            <a:lvl4pPr marL="771535" indent="0">
              <a:buNone/>
              <a:defRPr sz="900" b="1"/>
            </a:lvl4pPr>
            <a:lvl5pPr marL="1028713" indent="0">
              <a:buNone/>
              <a:defRPr sz="900" b="1"/>
            </a:lvl5pPr>
            <a:lvl6pPr marL="1285891" indent="0">
              <a:buNone/>
              <a:defRPr sz="900" b="1"/>
            </a:lvl6pPr>
            <a:lvl7pPr marL="1543069" indent="0">
              <a:buNone/>
              <a:defRPr sz="900" b="1"/>
            </a:lvl7pPr>
            <a:lvl8pPr marL="1800248" indent="0">
              <a:buNone/>
              <a:defRPr sz="900" b="1"/>
            </a:lvl8pPr>
            <a:lvl9pPr marL="2057426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45204-FB5C-A4DC-8674-5F538EC9A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3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DFF0AE-3F5E-FA3A-F292-CF3E4C853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4" y="2241555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8" indent="0">
              <a:buNone/>
              <a:defRPr sz="1125" b="1"/>
            </a:lvl2pPr>
            <a:lvl3pPr marL="514356" indent="0">
              <a:buNone/>
              <a:defRPr sz="1013" b="1"/>
            </a:lvl3pPr>
            <a:lvl4pPr marL="771535" indent="0">
              <a:buNone/>
              <a:defRPr sz="900" b="1"/>
            </a:lvl4pPr>
            <a:lvl5pPr marL="1028713" indent="0">
              <a:buNone/>
              <a:defRPr sz="900" b="1"/>
            </a:lvl5pPr>
            <a:lvl6pPr marL="1285891" indent="0">
              <a:buNone/>
              <a:defRPr sz="900" b="1"/>
            </a:lvl6pPr>
            <a:lvl7pPr marL="1543069" indent="0">
              <a:buNone/>
              <a:defRPr sz="900" b="1"/>
            </a:lvl7pPr>
            <a:lvl8pPr marL="1800248" indent="0">
              <a:buNone/>
              <a:defRPr sz="900" b="1"/>
            </a:lvl8pPr>
            <a:lvl9pPr marL="2057426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1F5CD1-9DAF-4025-CAE4-B5965F69A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D6F3A-D624-1C8F-CEFA-2F8D6EBF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424869-8720-5167-394F-97A255F7C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CEC310-477C-2A2E-00E5-C64203F6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1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EDC0-DC36-E239-A1EB-610756F18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848E46-6DFC-0924-A1DD-E9A30B91A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3E94F-0CCF-2F48-E024-60B504298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AD42B-E2BE-B612-5786-DC363FBE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8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2F9E7-839C-8292-A549-62FA4F94E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BD1BB1-9D56-DD98-40EC-539BB139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79440-84DE-6951-AF18-8525A9D5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0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2BCC7-B7AB-6441-FEE4-E89965A92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BD19F-F388-4A9E-B98F-2E49E013A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54C472-B976-89B5-B038-27DED8C08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743204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8" indent="0">
              <a:buNone/>
              <a:defRPr sz="788"/>
            </a:lvl2pPr>
            <a:lvl3pPr marL="514356" indent="0">
              <a:buNone/>
              <a:defRPr sz="675"/>
            </a:lvl3pPr>
            <a:lvl4pPr marL="771535" indent="0">
              <a:buNone/>
              <a:defRPr sz="563"/>
            </a:lvl4pPr>
            <a:lvl5pPr marL="1028713" indent="0">
              <a:buNone/>
              <a:defRPr sz="563"/>
            </a:lvl5pPr>
            <a:lvl6pPr marL="1285891" indent="0">
              <a:buNone/>
              <a:defRPr sz="563"/>
            </a:lvl6pPr>
            <a:lvl7pPr marL="1543069" indent="0">
              <a:buNone/>
              <a:defRPr sz="563"/>
            </a:lvl7pPr>
            <a:lvl8pPr marL="1800248" indent="0">
              <a:buNone/>
              <a:defRPr sz="563"/>
            </a:lvl8pPr>
            <a:lvl9pPr marL="2057426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710D1-2051-81C2-04AD-2D589A07B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9954D-7C49-EC62-B12C-A5D4E68C6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2EDC9-CB71-A293-4654-3DCD9A5CD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8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30099-ED40-4B89-782A-AB6285E2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907EC4-EE89-3897-0118-FBBA6A042F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8" indent="0">
              <a:buNone/>
              <a:defRPr sz="1575"/>
            </a:lvl2pPr>
            <a:lvl3pPr marL="514356" indent="0">
              <a:buNone/>
              <a:defRPr sz="1350"/>
            </a:lvl3pPr>
            <a:lvl4pPr marL="771535" indent="0">
              <a:buNone/>
              <a:defRPr sz="1125"/>
            </a:lvl4pPr>
            <a:lvl5pPr marL="1028713" indent="0">
              <a:buNone/>
              <a:defRPr sz="1125"/>
            </a:lvl5pPr>
            <a:lvl6pPr marL="1285891" indent="0">
              <a:buNone/>
              <a:defRPr sz="1125"/>
            </a:lvl6pPr>
            <a:lvl7pPr marL="1543069" indent="0">
              <a:buNone/>
              <a:defRPr sz="1125"/>
            </a:lvl7pPr>
            <a:lvl8pPr marL="1800248" indent="0">
              <a:buNone/>
              <a:defRPr sz="1125"/>
            </a:lvl8pPr>
            <a:lvl9pPr marL="2057426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738CC1-365F-9002-6011-193051D08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743204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8" indent="0">
              <a:buNone/>
              <a:defRPr sz="788"/>
            </a:lvl2pPr>
            <a:lvl3pPr marL="514356" indent="0">
              <a:buNone/>
              <a:defRPr sz="675"/>
            </a:lvl3pPr>
            <a:lvl4pPr marL="771535" indent="0">
              <a:buNone/>
              <a:defRPr sz="563"/>
            </a:lvl4pPr>
            <a:lvl5pPr marL="1028713" indent="0">
              <a:buNone/>
              <a:defRPr sz="563"/>
            </a:lvl5pPr>
            <a:lvl6pPr marL="1285891" indent="0">
              <a:buNone/>
              <a:defRPr sz="563"/>
            </a:lvl6pPr>
            <a:lvl7pPr marL="1543069" indent="0">
              <a:buNone/>
              <a:defRPr sz="563"/>
            </a:lvl7pPr>
            <a:lvl8pPr marL="1800248" indent="0">
              <a:buNone/>
              <a:defRPr sz="563"/>
            </a:lvl8pPr>
            <a:lvl9pPr marL="2057426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9244D-53B2-3099-9B30-FD2CC809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4E1F8-DA09-9527-F5D5-88C437755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1100A-E31A-20D3-3DB6-A662560F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3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8FBC5D-5FD2-2A9C-3D7E-B157B945B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90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7BA25-0048-E463-4ED0-D82A5651E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E0F69-CAE4-2FBF-3428-8734076C8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A44F05-F071-C44F-9300-F1F31116DD19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BA395-6904-ED0D-1371-1794B3FAE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5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30D3A-5CE5-7BA7-8891-A6EF869B8B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F0603C-0C5B-644F-8C85-F10CA99C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6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14356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90" indent="-128590" algn="l" defTabSz="514356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8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46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24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303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81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59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ademicimpressions.com/courses/0623-first-gen-faculty-sfwd/" TargetMode="External"/><Relationship Id="rId13" Type="http://schemas.openxmlformats.org/officeDocument/2006/relationships/hyperlink" Target="https://www.academicimpressions.com/courses/0521-narrative-arc-sfwd/" TargetMode="External"/><Relationship Id="rId3" Type="http://schemas.openxmlformats.org/officeDocument/2006/relationships/hyperlink" Target="https://www.academicimpressions.com/member-resource-hub/" TargetMode="External"/><Relationship Id="rId7" Type="http://schemas.openxmlformats.org/officeDocument/2006/relationships/hyperlink" Target="https://www.academicimpressions.com/courses/0923-politics-mid-career-sfwd/" TargetMode="External"/><Relationship Id="rId12" Type="http://schemas.openxmlformats.org/officeDocument/2006/relationships/hyperlink" Target="https://www.academicimpressions.com/setting-boundaries-empathy/" TargetMode="External"/><Relationship Id="rId17" Type="http://schemas.openxmlformats.org/officeDocument/2006/relationships/image" Target="../media/image2.png"/><Relationship Id="rId2" Type="http://schemas.microsoft.com/office/2018/10/relationships/comments" Target="../comments/modernComment_100_21858ACC.xml"/><Relationship Id="rId16" Type="http://schemas.openxmlformats.org/officeDocument/2006/relationships/hyperlink" Target="http://www.academicimpression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cademicimpressions.com/courses/0122-roadmap-free-sfwd/" TargetMode="External"/><Relationship Id="rId11" Type="http://schemas.openxmlformats.org/officeDocument/2006/relationships/hyperlink" Target="https://www.academicimpressions.com/courses/1222-time-management-sfwd/" TargetMode="External"/><Relationship Id="rId5" Type="http://schemas.openxmlformats.org/officeDocument/2006/relationships/hyperlink" Target="https://www.academicimpressions.com/courses/1122-fac-advising-free-sfwd/" TargetMode="External"/><Relationship Id="rId15" Type="http://schemas.openxmlformats.org/officeDocument/2006/relationships/image" Target="../media/image1.png"/><Relationship Id="rId10" Type="http://schemas.openxmlformats.org/officeDocument/2006/relationships/hyperlink" Target="https://www.academicimpressions.com/courses/1121-mindfulness-sfwd/" TargetMode="External"/><Relationship Id="rId4" Type="http://schemas.openxmlformats.org/officeDocument/2006/relationships/hyperlink" Target="https://www.academicimpressions.com/courses/1024-pedagogy-free-sfwd/" TargetMode="External"/><Relationship Id="rId9" Type="http://schemas.openxmlformats.org/officeDocument/2006/relationships/hyperlink" Target="https://www.academicimpressions.com/courses/0523-trauma-classroom-sfwd/" TargetMode="External"/><Relationship Id="rId14" Type="http://schemas.openxmlformats.org/officeDocument/2006/relationships/hyperlink" Target="https://www.academicimpressions.com/reclaiming-your-powe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A2A0712E-5C89-E255-EE11-0295B99B3FBE}"/>
              </a:ext>
            </a:extLst>
          </p:cNvPr>
          <p:cNvSpPr/>
          <p:nvPr/>
        </p:nvSpPr>
        <p:spPr>
          <a:xfrm>
            <a:off x="204095" y="227246"/>
            <a:ext cx="6449813" cy="1557727"/>
          </a:xfrm>
          <a:prstGeom prst="rect">
            <a:avLst/>
          </a:prstGeom>
          <a:solidFill>
            <a:srgbClr val="002C5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9F926-AB86-9701-CCE3-C77A204AD720}"/>
              </a:ext>
            </a:extLst>
          </p:cNvPr>
          <p:cNvSpPr txBox="1"/>
          <p:nvPr/>
        </p:nvSpPr>
        <p:spPr>
          <a:xfrm>
            <a:off x="1191718" y="336404"/>
            <a:ext cx="44745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FACULTY SUPPORT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BE30D0-7F25-C71A-6ABE-E75B485503C1}"/>
              </a:ext>
            </a:extLst>
          </p:cNvPr>
          <p:cNvSpPr txBox="1"/>
          <p:nvPr/>
        </p:nvSpPr>
        <p:spPr>
          <a:xfrm>
            <a:off x="1176728" y="784674"/>
            <a:ext cx="44745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i="1">
                <a:solidFill>
                  <a:schemeClr val="bg1"/>
                </a:solidFill>
                <a:latin typeface="Georgia" panose="02040502050405020303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for</a:t>
            </a:r>
            <a:endParaRPr lang="en-US" sz="20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9AC7D3-2D33-2549-6BD7-E55DB4DABBA2}"/>
              </a:ext>
            </a:extLst>
          </p:cNvPr>
          <p:cNvSpPr txBox="1"/>
          <p:nvPr/>
        </p:nvSpPr>
        <p:spPr>
          <a:xfrm>
            <a:off x="204095" y="1905192"/>
            <a:ext cx="644980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>
                <a:solidFill>
                  <a:srgbClr val="002C5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Impressions by the Numbers</a:t>
            </a:r>
            <a:endParaRPr lang="en-US" sz="1500">
              <a:solidFill>
                <a:srgbClr val="002C53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62E89C-C301-F690-4E21-AF61B489A031}"/>
              </a:ext>
            </a:extLst>
          </p:cNvPr>
          <p:cNvSpPr txBox="1"/>
          <p:nvPr/>
        </p:nvSpPr>
        <p:spPr>
          <a:xfrm>
            <a:off x="1191718" y="1175855"/>
            <a:ext cx="44745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STAGES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745593-9603-934A-D665-AF951769FE0A}"/>
              </a:ext>
            </a:extLst>
          </p:cNvPr>
          <p:cNvCxnSpPr>
            <a:cxnSpLocks/>
          </p:cNvCxnSpPr>
          <p:nvPr/>
        </p:nvCxnSpPr>
        <p:spPr>
          <a:xfrm flipH="1">
            <a:off x="1337190" y="984729"/>
            <a:ext cx="171024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368C8F-085B-F877-2597-6E251CEDB319}"/>
              </a:ext>
            </a:extLst>
          </p:cNvPr>
          <p:cNvCxnSpPr>
            <a:cxnSpLocks/>
          </p:cNvCxnSpPr>
          <p:nvPr/>
        </p:nvCxnSpPr>
        <p:spPr>
          <a:xfrm flipH="1">
            <a:off x="3798367" y="984729"/>
            <a:ext cx="1554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9291912-D167-7257-0F2F-59C7A3198AAD}"/>
              </a:ext>
            </a:extLst>
          </p:cNvPr>
          <p:cNvSpPr txBox="1"/>
          <p:nvPr/>
        </p:nvSpPr>
        <p:spPr>
          <a:xfrm>
            <a:off x="235800" y="2267272"/>
            <a:ext cx="1150790" cy="946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20+ years </a:t>
            </a:r>
          </a:p>
          <a:p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higher ed–specific </a:t>
            </a:r>
          </a:p>
          <a:p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leadership development</a:t>
            </a:r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037AA17-2366-42CC-1C96-AFFE10663B22}"/>
              </a:ext>
            </a:extLst>
          </p:cNvPr>
          <p:cNvCxnSpPr>
            <a:cxnSpLocks/>
          </p:cNvCxnSpPr>
          <p:nvPr/>
        </p:nvCxnSpPr>
        <p:spPr>
          <a:xfrm>
            <a:off x="1425652" y="2322147"/>
            <a:ext cx="0" cy="1005248"/>
          </a:xfrm>
          <a:prstGeom prst="line">
            <a:avLst/>
          </a:prstGeom>
          <a:ln>
            <a:solidFill>
              <a:srgbClr val="002C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19CFED4-EED1-DB33-016E-56B0F9926B19}"/>
              </a:ext>
            </a:extLst>
          </p:cNvPr>
          <p:cNvSpPr txBox="1"/>
          <p:nvPr/>
        </p:nvSpPr>
        <p:spPr>
          <a:xfrm>
            <a:off x="1494974" y="2267270"/>
            <a:ext cx="147307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3,500+ institutions</a:t>
            </a:r>
          </a:p>
          <a:p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served—including nearly every type of college and university.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BB2FB71-5057-95FF-E803-69E4AEF9352F}"/>
              </a:ext>
            </a:extLst>
          </p:cNvPr>
          <p:cNvSpPr txBox="1"/>
          <p:nvPr/>
        </p:nvSpPr>
        <p:spPr>
          <a:xfrm>
            <a:off x="3098923" y="2267269"/>
            <a:ext cx="1578006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Programs built in Partnership</a:t>
            </a:r>
          </a:p>
          <a:p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with higher ed</a:t>
            </a:r>
          </a:p>
          <a:p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leaders.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0DE40C-928E-F5DE-D4EF-053F7FC39B64}"/>
              </a:ext>
            </a:extLst>
          </p:cNvPr>
          <p:cNvCxnSpPr>
            <a:cxnSpLocks/>
          </p:cNvCxnSpPr>
          <p:nvPr/>
        </p:nvCxnSpPr>
        <p:spPr>
          <a:xfrm>
            <a:off x="2999613" y="2319313"/>
            <a:ext cx="0" cy="948564"/>
          </a:xfrm>
          <a:prstGeom prst="line">
            <a:avLst/>
          </a:prstGeom>
          <a:ln>
            <a:solidFill>
              <a:srgbClr val="002C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76CC6C3-F3A4-D320-299E-7E54158A7B52}"/>
              </a:ext>
            </a:extLst>
          </p:cNvPr>
          <p:cNvCxnSpPr>
            <a:cxnSpLocks/>
          </p:cNvCxnSpPr>
          <p:nvPr/>
        </p:nvCxnSpPr>
        <p:spPr>
          <a:xfrm>
            <a:off x="4633538" y="2322147"/>
            <a:ext cx="0" cy="1005248"/>
          </a:xfrm>
          <a:prstGeom prst="line">
            <a:avLst/>
          </a:prstGeom>
          <a:ln>
            <a:solidFill>
              <a:srgbClr val="002C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E0A973B-4B36-ACF2-F76D-136484890250}"/>
              </a:ext>
            </a:extLst>
          </p:cNvPr>
          <p:cNvSpPr txBox="1"/>
          <p:nvPr/>
        </p:nvSpPr>
        <p:spPr>
          <a:xfrm>
            <a:off x="4717858" y="2282259"/>
            <a:ext cx="1697930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Over 200,000 higher ed professionals trained</a:t>
            </a:r>
          </a:p>
          <a:p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—from new faculty to senior leaders.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71C1D9-B8CC-22C6-3550-FBED4F41675E}"/>
              </a:ext>
            </a:extLst>
          </p:cNvPr>
          <p:cNvSpPr txBox="1"/>
          <p:nvPr/>
        </p:nvSpPr>
        <p:spPr>
          <a:xfrm>
            <a:off x="204096" y="3569101"/>
            <a:ext cx="644980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>
                <a:solidFill>
                  <a:srgbClr val="002C5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Explore On-Demand Programs to Support Your Faculty Vitality​</a:t>
            </a:r>
            <a:endParaRPr lang="en-US" sz="1500">
              <a:solidFill>
                <a:srgbClr val="002C53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C9AF6B7-8BF3-CC4A-344A-BDC847A5FC06}"/>
              </a:ext>
            </a:extLst>
          </p:cNvPr>
          <p:cNvSpPr txBox="1"/>
          <p:nvPr/>
        </p:nvSpPr>
        <p:spPr>
          <a:xfrm>
            <a:off x="204096" y="3841241"/>
            <a:ext cx="6449807" cy="1177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Register for Free​</a:t>
            </a:r>
          </a:p>
          <a:p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Discover practical tools, recorded sessions, and self-paced courses designed to help you grow and thrive—whenever it works for you.​</a:t>
            </a:r>
          </a:p>
          <a:p>
            <a:endParaRPr lang="en-US" sz="10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Log in from </a:t>
            </a: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this page</a:t>
            </a: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If your institution uses SSO, a pop-up will prompt you to log in with your institutional credentials. Otherwise, you’ll be asked to create a password.</a:t>
            </a:r>
            <a:endParaRPr lang="en-US" sz="1050" dirty="0">
              <a:solidFill>
                <a:srgbClr val="0077E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26C2CF-9740-1D1F-546F-FD77261F03A1}"/>
              </a:ext>
            </a:extLst>
          </p:cNvPr>
          <p:cNvSpPr txBox="1"/>
          <p:nvPr/>
        </p:nvSpPr>
        <p:spPr>
          <a:xfrm>
            <a:off x="204096" y="4948196"/>
            <a:ext cx="644980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050" i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courses here. See below for suggested formatting:​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Pedagogical Values: Understanding Your Teaching Practice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(Recorded Session)​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Dual Role of Faculty Advising in Faculty Leadership and Student Success: A Time for Discussion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(Recorded Session)​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Nurturing the Developmental Pathway for Research Faculty: An Interactive Discussion for Faculty Research Developers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(Recorded Session)​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Navigating Higher Education Politics as Mid-Career Faculty: A Time for Discussion</a:t>
            </a:r>
            <a:r>
              <a:rPr lang="en-US" sz="1050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(Recorded Session)​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Celebrating Success as First-Generation Faculty: A Time for Discussion</a:t>
            </a:r>
            <a:r>
              <a:rPr lang="en-US" sz="1050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(Recorded Session)​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Incorporating Trauma-Informed Practices into the Classroom</a:t>
            </a:r>
            <a:r>
              <a:rPr lang="en-US" sz="1050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(Recorded Session)​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Using Mindfulness to Improve Overall Well-Being and Productivity for Faculty</a:t>
            </a:r>
            <a:r>
              <a:rPr lang="en-US" sz="1050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(Recorded Session)​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Time Management: A Disciplined Approach to Priority-Setting</a:t>
            </a:r>
            <a:r>
              <a:rPr lang="en-US" sz="1050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(Recorded Sessions) 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Setting Boundaries with Empathy</a:t>
            </a:r>
            <a:r>
              <a:rPr lang="en-US" sz="1050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(Mini Course)​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Mapping Your Tenure, Promotion, or Reappointment Statement: A 7-Day Practical Program</a:t>
            </a:r>
            <a:r>
              <a:rPr lang="en-US" sz="1050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(Mini Course)​</a:t>
            </a:r>
          </a:p>
          <a:p>
            <a:pPr marL="171452" indent="-171452" fontAlgn="base">
              <a:buFont typeface="Arial" panose="020B0604020202020204" pitchFamily="34" charset="0"/>
              <a:buChar char="•"/>
            </a:pPr>
            <a:r>
              <a:rPr lang="en-US" sz="1050" u="sng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Reclaiming Your Power in the Promotion &amp; Tenure Process for Faculty of Color</a:t>
            </a:r>
            <a:r>
              <a:rPr lang="en-US" sz="1050">
                <a:solidFill>
                  <a:srgbClr val="0077E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(Mini Course)</a:t>
            </a:r>
          </a:p>
          <a:p>
            <a:endParaRPr lang="en-US" sz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DDD1F9D-DA36-4656-C50B-8E072E8871D3}"/>
              </a:ext>
            </a:extLst>
          </p:cNvPr>
          <p:cNvSpPr txBox="1"/>
          <p:nvPr/>
        </p:nvSpPr>
        <p:spPr>
          <a:xfrm>
            <a:off x="204093" y="7904443"/>
            <a:ext cx="3432746" cy="441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1428"/>
              </a:lnSpc>
            </a:pPr>
            <a:r>
              <a:rPr lang="en-US" sz="1200" b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 Success Manager</a:t>
            </a:r>
            <a:r>
              <a:rPr lang="en-US" sz="12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​</a:t>
            </a:r>
          </a:p>
          <a:p>
            <a:pPr fontAlgn="base">
              <a:lnSpc>
                <a:spcPts val="1428"/>
              </a:lnSpc>
            </a:pPr>
            <a:r>
              <a:rPr lang="en-US" sz="1050" b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[PSM Name Here]</a:t>
            </a:r>
            <a:r>
              <a:rPr lang="en-US" sz="105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|[PSM Email Address Here]</a:t>
            </a:r>
            <a:r>
              <a:rPr lang="en-US" sz="105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​</a:t>
            </a:r>
          </a:p>
        </p:txBody>
      </p:sp>
      <p:pic>
        <p:nvPicPr>
          <p:cNvPr id="47" name="Picture 46" descr="A blue and black logo&#10;&#10;AI-generated content may be incorrect.">
            <a:extLst>
              <a:ext uri="{FF2B5EF4-FFF2-40B4-BE49-F238E27FC236}">
                <a16:creationId xmlns:a16="http://schemas.microsoft.com/office/drawing/2014/main" id="{E091A560-0311-6378-D401-2937A4A70D5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80770" y="8604666"/>
            <a:ext cx="1742902" cy="31209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6C78D630-8192-3EE6-A3CB-4D33C7F547D3}"/>
              </a:ext>
            </a:extLst>
          </p:cNvPr>
          <p:cNvSpPr txBox="1"/>
          <p:nvPr/>
        </p:nvSpPr>
        <p:spPr>
          <a:xfrm>
            <a:off x="2416571" y="8555519"/>
            <a:ext cx="2194832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err="1">
                <a:solidFill>
                  <a:srgbClr val="002C5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www.academicimpressions.com</a:t>
            </a:r>
            <a:endParaRPr lang="en-US" sz="1050">
              <a:solidFill>
                <a:srgbClr val="002C5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>
                <a:solidFill>
                  <a:srgbClr val="002C5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720.488.6800</a:t>
            </a:r>
          </a:p>
          <a:p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ECF45EF-5396-8649-BA3B-55CFAC9848FE}"/>
              </a:ext>
            </a:extLst>
          </p:cNvPr>
          <p:cNvCxnSpPr>
            <a:cxnSpLocks/>
          </p:cNvCxnSpPr>
          <p:nvPr/>
        </p:nvCxnSpPr>
        <p:spPr>
          <a:xfrm>
            <a:off x="2250101" y="8526399"/>
            <a:ext cx="0" cy="468955"/>
          </a:xfrm>
          <a:prstGeom prst="line">
            <a:avLst/>
          </a:prstGeom>
          <a:ln>
            <a:solidFill>
              <a:srgbClr val="002C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145881C-FEA4-F088-BF7A-5E3E99121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187" y="7841627"/>
            <a:ext cx="672210" cy="696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8AF77F2D-3541-BC40-876B-E422D3586A52}"/>
              </a:ext>
            </a:extLst>
          </p:cNvPr>
          <p:cNvSpPr txBox="1"/>
          <p:nvPr/>
        </p:nvSpPr>
        <p:spPr>
          <a:xfrm>
            <a:off x="4950499" y="8552718"/>
            <a:ext cx="146528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b="1">
                <a:solidFill>
                  <a:srgbClr val="231F20"/>
                </a:solidFill>
                <a:latin typeface="Open Sans Bold" panose="020B0606030504020204" pitchFamily="34" charset="0"/>
              </a:rPr>
              <a:t>Scan to Login for More Resources </a:t>
            </a:r>
            <a:r>
              <a:rPr lang="en-US" sz="1050">
                <a:solidFill>
                  <a:srgbClr val="000000"/>
                </a:solidFill>
                <a:latin typeface="Open Sans Bold" panose="020B0606030504020204" pitchFamily="34" charset="0"/>
              </a:rPr>
              <a:t>​</a:t>
            </a: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56239994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DAE6D-5436-8B4C-7583-2CA5624A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 Overview: Academic Impressions Membership for Faculty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7A0AA-47AB-422B-B1F0-7CF1617D31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slide introduces faculty to the </a:t>
            </a: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benefits of your institution’s Academic Impressions membership</a:t>
            </a: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including:</a:t>
            </a:r>
          </a:p>
          <a:p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clear </a:t>
            </a: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login pathway</a:t>
            </a:r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curated list of </a:t>
            </a: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recommended trainings</a:t>
            </a:r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QR code link</a:t>
            </a: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explore additional programs</a:t>
            </a:r>
          </a:p>
          <a:p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information for your </a:t>
            </a: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 Success Manager</a:t>
            </a:r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93E1F-F7DD-73FF-C77D-14389F604C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Customization Instructions</a:t>
            </a:r>
          </a:p>
          <a:p>
            <a:pPr marL="0" indent="0">
              <a:buNone/>
            </a:pP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Before sharing the slide, please complete the following steps:</a:t>
            </a:r>
          </a:p>
          <a:p>
            <a:pPr marL="0" indent="0">
              <a:buNone/>
            </a:pP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Customize the Faculty Training Recommendations</a:t>
            </a:r>
          </a:p>
          <a:p>
            <a:pPr marL="0" indent="0">
              <a:buNone/>
            </a:pP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the section titled </a:t>
            </a: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“Explore On-Demand Programs to Support Your Faculty Vitality”</a:t>
            </a: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add any courses you would like to recommend to your faculty.</a:t>
            </a:r>
          </a:p>
          <a:p>
            <a:pPr marL="0" indent="0">
              <a:buNone/>
            </a:pP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may:</a:t>
            </a:r>
          </a:p>
          <a:p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Use the suggested trainings already included in the document</a:t>
            </a:r>
          </a:p>
          <a:p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Curate your own selections</a:t>
            </a:r>
          </a:p>
          <a:p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 reach out to your </a:t>
            </a: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 Success Manager</a:t>
            </a: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tailored recommendations</a:t>
            </a:r>
          </a:p>
          <a:p>
            <a:pPr marL="0" indent="0">
              <a:buNone/>
            </a:pP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Add Partner Success Manager Contact Information</a:t>
            </a:r>
          </a:p>
          <a:p>
            <a:pPr marL="0" indent="0">
              <a:buNone/>
            </a:pP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Include the name, email address, and phone number of your institution’s </a:t>
            </a: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 Success Manager</a:t>
            </a: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 sure who your Partner Success Manager is?</a:t>
            </a:r>
            <a:b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</a:t>
            </a:r>
            <a:r>
              <a:rPr lang="en-U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Roshaon Tytar</a:t>
            </a:r>
            <a:r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roshaon@academicimpressions.com for assistance.</a:t>
            </a:r>
          </a:p>
        </p:txBody>
      </p:sp>
    </p:spTree>
    <p:extLst>
      <p:ext uri="{BB962C8B-B14F-4D97-AF65-F5344CB8AC3E}">
        <p14:creationId xmlns:p14="http://schemas.microsoft.com/office/powerpoint/2010/main" val="371326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510</Words>
  <Application>Microsoft Office PowerPoint</Application>
  <PresentationFormat>Letter Paper (8.5x11 in)</PresentationFormat>
  <Paragraphs>53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Slide Overview: Academic Impressions Membership for Faculty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Brady Stanton</dc:creator>
  <cp:lastModifiedBy>Nicole Pruitt</cp:lastModifiedBy>
  <cp:revision>2</cp:revision>
  <dcterms:created xsi:type="dcterms:W3CDTF">2025-07-25T15:27:03Z</dcterms:created>
  <dcterms:modified xsi:type="dcterms:W3CDTF">2025-08-06T20:07:02Z</dcterms:modified>
</cp:coreProperties>
</file>