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FC5E92DD.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0E7B42-798B-F5A4-5EA3-377471D326CA}" name="Nicole Pruitt" initials="NP" userId="S::nicole@academicimpressions.com::77e1a2b2-b356-4f94-a89b-3c5d9a4b6b01" providerId="AD"/>
  <p188:author id="{A9902FAF-F2CF-9AD7-7B55-DA3FD2B6B734}" name="Breanne Holloway" initials="BH" userId="S::Breanne@academicimpressions.com::574ae2f6-b6bf-4b89-931b-2526b12c01c4" providerId="AD"/>
  <p188:author id="{B73C97BD-42C1-E150-562A-ECE1C0358092}" name="Breanne Holloway" initials="BH" userId="S::breanne@academicimpressions.com::574ae2f6-b6bf-4b89-931b-2526b12c01c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C53"/>
    <a:srgbClr val="0077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2DF788-0B85-45B6-8624-228AA015EF9E}" v="6" dt="2025-08-05T21:43:49.732"/>
    <p1510:client id="{FB486EAD-BB9F-19D2-2F8C-E4E3178E0856}" v="2" dt="2025-08-05T12:30:08.8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varScale="1">
        <p:scale>
          <a:sx n="79" d="100"/>
          <a:sy n="79" d="100"/>
        </p:scale>
        <p:origin x="22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comments/modernComment_100_FC5E92DD.xml><?xml version="1.0" encoding="utf-8"?>
<p188:cmLst xmlns:a="http://schemas.openxmlformats.org/drawingml/2006/main" xmlns:r="http://schemas.openxmlformats.org/officeDocument/2006/relationships" xmlns:p188="http://schemas.microsoft.com/office/powerpoint/2018/8/main">
  <p188:cm id="{BEE9AB60-216F-4684-82AB-18C6F4A46693}" authorId="{A9902FAF-F2CF-9AD7-7B55-DA3FD2B6B734}" created="2025-08-01T19:14:24.130">
    <ac:txMkLst xmlns:ac="http://schemas.microsoft.com/office/drawing/2013/main/command">
      <pc:docMk xmlns:pc="http://schemas.microsoft.com/office/powerpoint/2013/main/command"/>
      <pc:sldMk xmlns:pc="http://schemas.microsoft.com/office/powerpoint/2013/main/command" cId="4234056413" sldId="256"/>
      <ac:spMk id="8" creationId="{4CE30FE3-C0EA-F72B-8397-974D9925E030}"/>
      <ac:txMk cp="433" len="78">
        <ac:context len="1171" hash="18047862"/>
      </ac:txMk>
    </ac:txMkLst>
    <p188:pos x="5918541" y="1322554"/>
    <p188:replyLst>
      <p188:reply id="{CB83F059-3146-48BE-8CF6-CE81A99E86C5}" authorId="{270E7B42-798B-F5A4-5EA3-377471D326CA}" created="2025-08-04T20:22:07.849">
        <p188:txBody>
          <a:bodyPr/>
          <a:lstStyle/>
          <a:p>
            <a:r>
              <a:rPr lang="en-US"/>
              <a:t>What do you think of this?
Log in to Academic Impressions with the email address from [YOUR INSTITUTION]. 
 - If using SSO, a pop-up will appear through which you will log in with [YOUR INSTITUTIONAL] credentials. 
 - If not using SSO, you'll be prompted to create a password. </a:t>
            </a:r>
          </a:p>
        </p188:txBody>
      </p188:reply>
      <p188:reply id="{B9659D0A-D9D9-4797-86BA-FFC414222B0D}" authorId="{B73C97BD-42C1-E150-562A-ECE1C0358092}" created="2025-08-05T12:30:08.858">
        <p188:txBody>
          <a:bodyPr/>
          <a:lstStyle/>
          <a:p>
            <a:r>
              <a:rPr lang="en-US"/>
              <a:t>Looks good!</a:t>
            </a:r>
          </a:p>
        </p188:txBody>
        <p188:extLst>
          <p:ext xmlns:p="http://schemas.openxmlformats.org/presentationml/2006/main" uri="{57CB4572-C831-44C2-8A1C-0ADB6CCDFE69}">
            <p223:reactions xmlns:p223="http://schemas.microsoft.com/office/powerpoint/2022/03/main">
              <p223:rxn type="👍">
                <p223:instance time="2025-08-05T14:08:42.867" authorId="{270E7B42-798B-F5A4-5EA3-377471D326CA}"/>
              </p223:rxn>
            </p223:reactions>
          </p:ext>
        </p188:extLst>
      </p188:reply>
    </p188:replyLst>
    <p188:txBody>
      <a:bodyPr/>
      <a:lstStyle/>
      <a:p>
        <a:r>
          <a:rPr lang="en-US"/>
          <a:t>Again with the wording as some campuses won’t have SSO and some won’t.  Maybe it could just say…”Log in to Academic Impressions in with [YOUR INSTITUTION] username and password by going to this link: [Academic Impressions link).  Would love your ideas?</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3CE6A6-FB87-7347-B33A-1E5EE54EA5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398115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E6A6-FB87-7347-B33A-1E5EE54EA5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422265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E6A6-FB87-7347-B33A-1E5EE54EA5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145849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3CE6A6-FB87-7347-B33A-1E5EE54EA5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891707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E6A6-FB87-7347-B33A-1E5EE54EA5CC}"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3885180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3CE6A6-FB87-7347-B33A-1E5EE54EA5CC}"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2657450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3CE6A6-FB87-7347-B33A-1E5EE54EA5CC}" type="datetimeFigureOut">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232400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3CE6A6-FB87-7347-B33A-1E5EE54EA5CC}" type="datetimeFigureOut">
              <a:rPr lang="en-US" smtClean="0"/>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27792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E6A6-FB87-7347-B33A-1E5EE54EA5CC}" type="datetimeFigureOut">
              <a:rPr lang="en-US" smtClean="0"/>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36737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A3CE6A6-FB87-7347-B33A-1E5EE54EA5CC}"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34977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A3CE6A6-FB87-7347-B33A-1E5EE54EA5CC}"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B6B203-43DB-3E41-963C-5239EE3AB9D5}" type="slidenum">
              <a:rPr lang="en-US" smtClean="0"/>
              <a:t>‹#›</a:t>
            </a:fld>
            <a:endParaRPr lang="en-US"/>
          </a:p>
        </p:txBody>
      </p:sp>
    </p:spTree>
    <p:extLst>
      <p:ext uri="{BB962C8B-B14F-4D97-AF65-F5344CB8AC3E}">
        <p14:creationId xmlns:p14="http://schemas.microsoft.com/office/powerpoint/2010/main" val="2353113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8A3CE6A6-FB87-7347-B33A-1E5EE54EA5CC}" type="datetimeFigureOut">
              <a:rPr lang="en-US" smtClean="0"/>
              <a:t>8/6/2025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BB6B203-43DB-3E41-963C-5239EE3AB9D5}" type="slidenum">
              <a:rPr lang="en-US" smtClean="0"/>
              <a:t>‹#›</a:t>
            </a:fld>
            <a:endParaRPr lang="en-US"/>
          </a:p>
        </p:txBody>
      </p:sp>
    </p:spTree>
    <p:extLst>
      <p:ext uri="{BB962C8B-B14F-4D97-AF65-F5344CB8AC3E}">
        <p14:creationId xmlns:p14="http://schemas.microsoft.com/office/powerpoint/2010/main" val="849806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jpeg"/><Relationship Id="rId7" Type="http://schemas.openxmlformats.org/officeDocument/2006/relationships/hyperlink" Target="https://www.academicimpressions.com/five-paths-leadership/" TargetMode="External"/><Relationship Id="rId2" Type="http://schemas.microsoft.com/office/2018/10/relationships/comments" Target="../comments/modernComment_100_FC5E92DD.xml"/><Relationship Id="rId1" Type="http://schemas.openxmlformats.org/officeDocument/2006/relationships/slideLayout" Target="../slideLayouts/slideLayout1.xml"/><Relationship Id="rId6" Type="http://schemas.openxmlformats.org/officeDocument/2006/relationships/hyperlink" Target="mailto:operations@academicimpressions.com" TargetMode="External"/><Relationship Id="rId5" Type="http://schemas.openxmlformats.org/officeDocument/2006/relationships/hyperlink" Target="mailto:mailto:webmaster@academicimpressions.com" TargetMode="External"/><Relationship Id="rId4" Type="http://schemas.openxmlformats.org/officeDocument/2006/relationships/hyperlink" Target="https://www.academicimpressions.com/courses/0323-five-paths-sfwd/"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roshaon@academicimpressions.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28A7F8C-C890-DD15-849A-55AF726BBE4E}"/>
              </a:ext>
            </a:extLst>
          </p:cNvPr>
          <p:cNvSpPr txBox="1"/>
          <p:nvPr/>
        </p:nvSpPr>
        <p:spPr>
          <a:xfrm>
            <a:off x="409106" y="244948"/>
            <a:ext cx="3817677" cy="1077218"/>
          </a:xfrm>
          <a:prstGeom prst="rect">
            <a:avLst/>
          </a:prstGeom>
          <a:noFill/>
        </p:spPr>
        <p:txBody>
          <a:bodyPr wrap="square">
            <a:spAutoFit/>
          </a:bodyPr>
          <a:lstStyle/>
          <a:p>
            <a:r>
              <a:rPr lang="en-US" sz="3200" b="1" dirty="0">
                <a:solidFill>
                  <a:srgbClr val="002C53"/>
                </a:solidFill>
                <a:latin typeface="Open Sans" panose="020B0606030504020204" pitchFamily="34" charset="0"/>
                <a:ea typeface="Open Sans" panose="020B0606030504020204" pitchFamily="34" charset="0"/>
                <a:cs typeface="Open Sans" panose="020B0606030504020204" pitchFamily="34" charset="0"/>
              </a:rPr>
              <a:t>The Five Paths </a:t>
            </a:r>
          </a:p>
          <a:p>
            <a:r>
              <a:rPr lang="en-US" sz="3200" b="1" dirty="0">
                <a:solidFill>
                  <a:srgbClr val="002C53"/>
                </a:solidFill>
                <a:latin typeface="Open Sans" panose="020B0606030504020204" pitchFamily="34" charset="0"/>
                <a:ea typeface="Open Sans" panose="020B0606030504020204" pitchFamily="34" charset="0"/>
                <a:cs typeface="Open Sans" panose="020B0606030504020204" pitchFamily="34" charset="0"/>
              </a:rPr>
              <a:t>to Leadership®</a:t>
            </a:r>
          </a:p>
        </p:txBody>
      </p:sp>
      <p:pic>
        <p:nvPicPr>
          <p:cNvPr id="1026" name="Picture 2" descr="A diagram of the leader as a leader&#10;&#10;AI-generated content may be incorrect.">
            <a:extLst>
              <a:ext uri="{FF2B5EF4-FFF2-40B4-BE49-F238E27FC236}">
                <a16:creationId xmlns:a16="http://schemas.microsoft.com/office/drawing/2014/main" id="{DB912A20-F3C4-507D-D601-2F33614FBB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6783" y="187796"/>
            <a:ext cx="1893498" cy="189728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BEA736-5CEE-A57D-3F19-B77D1EA82BFB}"/>
              </a:ext>
            </a:extLst>
          </p:cNvPr>
          <p:cNvSpPr txBox="1"/>
          <p:nvPr/>
        </p:nvSpPr>
        <p:spPr>
          <a:xfrm>
            <a:off x="426039" y="1269419"/>
            <a:ext cx="3817677" cy="830997"/>
          </a:xfrm>
          <a:prstGeom prst="rect">
            <a:avLst/>
          </a:prstGeom>
          <a:noFill/>
        </p:spPr>
        <p:txBody>
          <a:bodyPr wrap="square">
            <a:spAutoFit/>
          </a:bodyPr>
          <a:lstStyle/>
          <a:p>
            <a:r>
              <a:rPr lang="en-US" sz="1600" b="1" dirty="0">
                <a:solidFill>
                  <a:srgbClr val="002C53"/>
                </a:solidFill>
                <a:latin typeface="Open Sans" panose="020B0606030504020204" pitchFamily="34" charset="0"/>
                <a:ea typeface="Open Sans" panose="020B0606030504020204" pitchFamily="34" charset="0"/>
                <a:cs typeface="Open Sans" panose="020B0606030504020204" pitchFamily="34" charset="0"/>
              </a:rPr>
              <a:t>Unlock leadership potential—for yourself, your team, and your campus.</a:t>
            </a:r>
          </a:p>
        </p:txBody>
      </p:sp>
      <p:sp>
        <p:nvSpPr>
          <p:cNvPr id="6" name="TextBox 5">
            <a:extLst>
              <a:ext uri="{FF2B5EF4-FFF2-40B4-BE49-F238E27FC236}">
                <a16:creationId xmlns:a16="http://schemas.microsoft.com/office/drawing/2014/main" id="{9C083BC6-37B1-F7DB-0A19-A689C2161CEE}"/>
              </a:ext>
            </a:extLst>
          </p:cNvPr>
          <p:cNvSpPr txBox="1"/>
          <p:nvPr/>
        </p:nvSpPr>
        <p:spPr>
          <a:xfrm>
            <a:off x="409105" y="2162655"/>
            <a:ext cx="6076362" cy="1223412"/>
          </a:xfrm>
          <a:prstGeom prst="rect">
            <a:avLst/>
          </a:prstGeom>
          <a:noFill/>
        </p:spPr>
        <p:txBody>
          <a:bodyPr wrap="square">
            <a:spAutoFit/>
          </a:bodyPr>
          <a:lstStyle/>
          <a:p>
            <a:pPr algn="just"/>
            <a:r>
              <a:rPr lang="en-US" sz="1050" dirty="0">
                <a:latin typeface="Open Sans" panose="020B0606030504020204" pitchFamily="34" charset="0"/>
                <a:ea typeface="Open Sans" panose="020B0606030504020204" pitchFamily="34" charset="0"/>
                <a:cs typeface="Open Sans" panose="020B0606030504020204" pitchFamily="34" charset="0"/>
              </a:rPr>
              <a:t>In the ever-evolving landscape of higher education, leadership demands adaptability. Achieving this requires a deep understanding of how you and your colleagues show up as leaders and how your behavior changes under stress. The Five Paths to Leadership® Self-Assessment gives you language and a framework to use to improve collaboration and an intuitive tool to help you lean into and strategically embrace other styles when needed. Use it to learn more about yourself, enable better team dynamics, and create a shared language of leadership campus-wide. ​</a:t>
            </a:r>
            <a:endParaRPr lang="en-US" sz="1050" dirty="0">
              <a:solidFill>
                <a:srgbClr val="002C5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39189A95-2E7E-7B35-C529-BE43BBAE3231}"/>
              </a:ext>
            </a:extLst>
          </p:cNvPr>
          <p:cNvSpPr txBox="1"/>
          <p:nvPr/>
        </p:nvSpPr>
        <p:spPr>
          <a:xfrm>
            <a:off x="426039" y="3443473"/>
            <a:ext cx="6449807" cy="323165"/>
          </a:xfrm>
          <a:prstGeom prst="rect">
            <a:avLst/>
          </a:prstGeom>
          <a:noFill/>
        </p:spPr>
        <p:txBody>
          <a:bodyPr wrap="square">
            <a:spAutoFit/>
          </a:bodyPr>
          <a:lstStyle/>
          <a:p>
            <a:r>
              <a:rPr lang="en-US" sz="1500" b="1" dirty="0">
                <a:solidFill>
                  <a:srgbClr val="002C53"/>
                </a:solidFill>
                <a:latin typeface="Open Sans" panose="020B0606030504020204" pitchFamily="34" charset="0"/>
                <a:ea typeface="Open Sans" panose="020B0606030504020204" pitchFamily="34" charset="0"/>
                <a:cs typeface="Open Sans" panose="020B0606030504020204" pitchFamily="34" charset="0"/>
              </a:rPr>
              <a:t>Assessment Instructions:​</a:t>
            </a:r>
            <a:endParaRPr lang="en-US" sz="1500" dirty="0">
              <a:solidFill>
                <a:srgbClr val="002C53"/>
              </a:solidFill>
            </a:endParaRPr>
          </a:p>
        </p:txBody>
      </p:sp>
      <p:sp>
        <p:nvSpPr>
          <p:cNvPr id="8" name="TextBox 7">
            <a:extLst>
              <a:ext uri="{FF2B5EF4-FFF2-40B4-BE49-F238E27FC236}">
                <a16:creationId xmlns:a16="http://schemas.microsoft.com/office/drawing/2014/main" id="{4CE30FE3-C0EA-F72B-8397-974D9925E030}"/>
              </a:ext>
            </a:extLst>
          </p:cNvPr>
          <p:cNvSpPr txBox="1"/>
          <p:nvPr/>
        </p:nvSpPr>
        <p:spPr>
          <a:xfrm>
            <a:off x="390819" y="3732772"/>
            <a:ext cx="6076362" cy="3323987"/>
          </a:xfrm>
          <a:prstGeom prst="rect">
            <a:avLst/>
          </a:prstGeom>
          <a:noFill/>
        </p:spPr>
        <p:txBody>
          <a:bodyPr wrap="square">
            <a:spAutoFit/>
          </a:bodyPr>
          <a:lstStyle/>
          <a:p>
            <a:pPr algn="just"/>
            <a:r>
              <a:rPr lang="en-US" sz="1050" dirty="0">
                <a:latin typeface="Open Sans" panose="020B0606030504020204" pitchFamily="34" charset="0"/>
                <a:ea typeface="Open Sans" panose="020B0606030504020204" pitchFamily="34" charset="0"/>
                <a:cs typeface="Open Sans" panose="020B0606030504020204" pitchFamily="34" charset="0"/>
              </a:rPr>
              <a:t>Experience the enlightenment that comes with learning and growing with others. Once you complete the assessment and have your results, we look forward to you joining us for a debrief session.  Participating in this session is a great way to experience this content first-hand and gain a better understanding of your own leadership styles. You can also explore further Five Paths topics in our Applying the Model self-paced course.​</a:t>
            </a:r>
          </a:p>
          <a:p>
            <a:pPr algn="just"/>
            <a:endParaRPr lang="en-US" sz="105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050" dirty="0">
                <a:latin typeface="Open Sans" panose="020B0606030504020204" pitchFamily="34" charset="0"/>
                <a:ea typeface="Open Sans" panose="020B0606030504020204" pitchFamily="34" charset="0"/>
                <a:cs typeface="Open Sans" panose="020B0606030504020204" pitchFamily="34" charset="0"/>
              </a:rPr>
              <a:t>Log in to Academic Impressions with the email address from </a:t>
            </a:r>
            <a:r>
              <a:rPr lang="en-US" sz="1050" b="1" dirty="0">
                <a:latin typeface="Open Sans" panose="020B0606030504020204" pitchFamily="34" charset="0"/>
                <a:ea typeface="Open Sans" panose="020B0606030504020204" pitchFamily="34" charset="0"/>
                <a:cs typeface="Open Sans" panose="020B0606030504020204" pitchFamily="34" charset="0"/>
              </a:rPr>
              <a:t>[YOUR INSTITUTION].</a:t>
            </a:r>
          </a:p>
          <a:p>
            <a:pPr marL="628650" lvl="1" indent="-171450">
              <a:buFont typeface="Arial" panose="020B0604020202020204" pitchFamily="34" charset="0"/>
              <a:buChar char="•"/>
            </a:pPr>
            <a:r>
              <a:rPr lang="en-US" sz="1050" dirty="0">
                <a:latin typeface="Open Sans" panose="020B0606030504020204" pitchFamily="34" charset="0"/>
                <a:ea typeface="Open Sans" panose="020B0606030504020204" pitchFamily="34" charset="0"/>
                <a:cs typeface="Open Sans" panose="020B0606030504020204" pitchFamily="34" charset="0"/>
              </a:rPr>
              <a:t>If using SSO, a pop-up will appear through which you will log in with [YOUR INSTITUTIONAL CREDENTIALS].</a:t>
            </a:r>
          </a:p>
          <a:p>
            <a:pPr marL="628650" lvl="1" indent="-171450">
              <a:buFont typeface="Arial" panose="020B0604020202020204" pitchFamily="34" charset="0"/>
              <a:buChar char="•"/>
            </a:pPr>
            <a:r>
              <a:rPr lang="en-US" sz="1050" dirty="0">
                <a:latin typeface="Open Sans" panose="020B0606030504020204" pitchFamily="34" charset="0"/>
                <a:ea typeface="Open Sans" panose="020B0606030504020204" pitchFamily="34" charset="0"/>
                <a:cs typeface="Open Sans" panose="020B0606030504020204" pitchFamily="34" charset="0"/>
              </a:rPr>
              <a:t>If not using SSO, you'll be prompted to create a password. </a:t>
            </a:r>
          </a:p>
          <a:p>
            <a:pPr marL="171450" indent="-171450">
              <a:buFont typeface="Arial" panose="020B0604020202020204" pitchFamily="34" charset="0"/>
              <a:buChar char="•"/>
            </a:pPr>
            <a:r>
              <a:rPr lang="en-US" sz="1050" dirty="0">
                <a:latin typeface="Open Sans" panose="020B0606030504020204" pitchFamily="34" charset="0"/>
                <a:ea typeface="Open Sans" panose="020B0606030504020204" pitchFamily="34" charset="0"/>
                <a:cs typeface="Open Sans" panose="020B0606030504020204" pitchFamily="34" charset="0"/>
              </a:rPr>
              <a:t>Take the Five Paths to Leadership® Self-Assessment. The assessment should take about 10 minutes. You can access the assessment </a:t>
            </a:r>
            <a:r>
              <a:rPr lang="en-US" sz="1050" dirty="0">
                <a:solidFill>
                  <a:srgbClr val="0077E0"/>
                </a:solidFill>
                <a:latin typeface="Open Sans" panose="020B0606030504020204" pitchFamily="34" charset="0"/>
                <a:ea typeface="Open Sans" panose="020B0606030504020204" pitchFamily="34" charset="0"/>
                <a:cs typeface="Open Sans" panose="020B0606030504020204" pitchFamily="34" charset="0"/>
                <a:hlinkClick r:id="rId4">
                  <a:extLst>
                    <a:ext uri="{A12FA001-AC4F-418D-AE19-62706E023703}">
                      <ahyp:hlinkClr xmlns:ahyp="http://schemas.microsoft.com/office/drawing/2018/hyperlinkcolor" val="tx"/>
                    </a:ext>
                  </a:extLst>
                </a:hlinkClick>
              </a:rPr>
              <a:t>here</a:t>
            </a:r>
            <a:r>
              <a:rPr lang="en-US" sz="1050" dirty="0">
                <a:latin typeface="Open Sans" panose="020B0606030504020204" pitchFamily="34" charset="0"/>
                <a:ea typeface="Open Sans" panose="020B0606030504020204" pitchFamily="34" charset="0"/>
                <a:cs typeface="Open Sans" panose="020B0606030504020204" pitchFamily="34" charset="0"/>
              </a:rPr>
              <a:t>.​</a:t>
            </a:r>
          </a:p>
          <a:p>
            <a:pPr marL="171450" indent="-171450">
              <a:buFont typeface="Arial" panose="020B0604020202020204" pitchFamily="34" charset="0"/>
              <a:buChar char="•"/>
            </a:pPr>
            <a:endParaRPr lang="en-US" sz="105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050" dirty="0">
                <a:latin typeface="Open Sans" panose="020B0606030504020204" pitchFamily="34" charset="0"/>
                <a:ea typeface="Open Sans" panose="020B0606030504020204" pitchFamily="34" charset="0"/>
                <a:cs typeface="Open Sans" panose="020B0606030504020204" pitchFamily="34" charset="0"/>
              </a:rPr>
              <a:t>Results will automatically be emailed to you (from </a:t>
            </a:r>
            <a:r>
              <a:rPr lang="en-US" sz="1050" dirty="0" err="1">
                <a:solidFill>
                  <a:srgbClr val="0077E0"/>
                </a:solidFill>
                <a:latin typeface="Open Sans" panose="020B0606030504020204" pitchFamily="34" charset="0"/>
                <a:ea typeface="Open Sans" panose="020B0606030504020204" pitchFamily="34" charset="0"/>
                <a:cs typeface="Open Sans" panose="020B0606030504020204" pitchFamily="34" charset="0"/>
                <a:hlinkClick r:id="rId5">
                  <a:extLst>
                    <a:ext uri="{A12FA001-AC4F-418D-AE19-62706E023703}">
                      <ahyp:hlinkClr xmlns:ahyp="http://schemas.microsoft.com/office/drawing/2018/hyperlinkcolor" val="tx"/>
                    </a:ext>
                  </a:extLst>
                </a:hlinkClick>
              </a:rPr>
              <a:t>webmaster@academicimpressions.com</a:t>
            </a:r>
            <a:r>
              <a:rPr lang="en-US" sz="1050" dirty="0">
                <a:latin typeface="Open Sans" panose="020B0606030504020204" pitchFamily="34" charset="0"/>
                <a:ea typeface="Open Sans" panose="020B0606030504020204" pitchFamily="34" charset="0"/>
                <a:cs typeface="Open Sans" panose="020B0606030504020204" pitchFamily="34" charset="0"/>
              </a:rPr>
              <a:t>) upon completion of the assessment and will show up in your Academic Impressions account. ​</a:t>
            </a:r>
          </a:p>
          <a:p>
            <a:pPr marL="171450" indent="-171450">
              <a:buFont typeface="Arial" panose="020B0604020202020204" pitchFamily="34" charset="0"/>
              <a:buChar char="•"/>
            </a:pPr>
            <a:endParaRPr lang="en-US" sz="105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050" dirty="0">
                <a:latin typeface="Open Sans" panose="020B0606030504020204" pitchFamily="34" charset="0"/>
                <a:ea typeface="Open Sans" panose="020B0606030504020204" pitchFamily="34" charset="0"/>
                <a:cs typeface="Open Sans" panose="020B0606030504020204" pitchFamily="34" charset="0"/>
              </a:rPr>
              <a:t>If you do not receive your results report, please contact us at </a:t>
            </a:r>
            <a:r>
              <a:rPr lang="en-US" sz="1050" dirty="0">
                <a:solidFill>
                  <a:srgbClr val="0077E0"/>
                </a:solidFill>
                <a:latin typeface="Open Sans" panose="020B0606030504020204" pitchFamily="34" charset="0"/>
                <a:ea typeface="Open Sans" panose="020B0606030504020204" pitchFamily="34" charset="0"/>
                <a:cs typeface="Open Sans" panose="020B0606030504020204" pitchFamily="34" charset="0"/>
                <a:hlinkClick r:id="rId6">
                  <a:extLst>
                    <a:ext uri="{A12FA001-AC4F-418D-AE19-62706E023703}">
                      <ahyp:hlinkClr xmlns:ahyp="http://schemas.microsoft.com/office/drawing/2018/hyperlinkcolor" val="tx"/>
                    </a:ext>
                  </a:extLst>
                </a:hlinkClick>
              </a:rPr>
              <a:t>operations@academicimpressions.com</a:t>
            </a:r>
            <a:r>
              <a:rPr lang="en-US" sz="1050" dirty="0">
                <a:solidFill>
                  <a:srgbClr val="0077E0"/>
                </a:solidFill>
                <a:latin typeface="Open Sans" panose="020B0606030504020204" pitchFamily="34" charset="0"/>
                <a:ea typeface="Open Sans" panose="020B0606030504020204" pitchFamily="34" charset="0"/>
                <a:cs typeface="Open Sans" panose="020B0606030504020204" pitchFamily="34" charset="0"/>
              </a:rPr>
              <a:t> </a:t>
            </a:r>
            <a:r>
              <a:rPr lang="en-US" sz="1050" dirty="0">
                <a:latin typeface="Open Sans" panose="020B0606030504020204" pitchFamily="34" charset="0"/>
                <a:ea typeface="Open Sans" panose="020B0606030504020204" pitchFamily="34" charset="0"/>
                <a:cs typeface="Open Sans" panose="020B0606030504020204" pitchFamily="34" charset="0"/>
              </a:rPr>
              <a:t>with the name and email address you used to access the assessment for assistance.​</a:t>
            </a:r>
            <a:endParaRPr lang="en-US" sz="1050" dirty="0">
              <a:solidFill>
                <a:srgbClr val="002C5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a:extLst>
              <a:ext uri="{FF2B5EF4-FFF2-40B4-BE49-F238E27FC236}">
                <a16:creationId xmlns:a16="http://schemas.microsoft.com/office/drawing/2014/main" id="{82918EC1-F312-CDE0-09CB-0F086574AE60}"/>
              </a:ext>
            </a:extLst>
          </p:cNvPr>
          <p:cNvSpPr txBox="1"/>
          <p:nvPr/>
        </p:nvSpPr>
        <p:spPr>
          <a:xfrm>
            <a:off x="408193" y="7056759"/>
            <a:ext cx="6449807" cy="276999"/>
          </a:xfrm>
          <a:prstGeom prst="rect">
            <a:avLst/>
          </a:prstGeom>
          <a:noFill/>
        </p:spPr>
        <p:txBody>
          <a:bodyPr wrap="square">
            <a:spAutoFit/>
          </a:bodyPr>
          <a:lstStyle/>
          <a:p>
            <a:r>
              <a:rPr lang="en-US" sz="1200" b="1" dirty="0">
                <a:solidFill>
                  <a:srgbClr val="0077E0"/>
                </a:solidFill>
                <a:latin typeface="Open Sans" panose="020B0606030504020204" pitchFamily="34" charset="0"/>
                <a:ea typeface="Open Sans" panose="020B0606030504020204" pitchFamily="34" charset="0"/>
                <a:cs typeface="Open Sans" panose="020B0606030504020204" pitchFamily="34" charset="0"/>
                <a:hlinkClick r:id="rId7">
                  <a:extLst>
                    <a:ext uri="{A12FA001-AC4F-418D-AE19-62706E023703}">
                      <ahyp:hlinkClr xmlns:ahyp="http://schemas.microsoft.com/office/drawing/2018/hyperlinkcolor" val="tx"/>
                    </a:ext>
                  </a:extLst>
                </a:hlinkClick>
              </a:rPr>
              <a:t>Take the Assessment</a:t>
            </a:r>
            <a:endParaRPr lang="en-US" sz="1200" dirty="0">
              <a:solidFill>
                <a:srgbClr val="0077E0"/>
              </a:solidFill>
            </a:endParaRPr>
          </a:p>
        </p:txBody>
      </p:sp>
      <p:sp>
        <p:nvSpPr>
          <p:cNvPr id="10" name="Right Arrow 9">
            <a:extLst>
              <a:ext uri="{FF2B5EF4-FFF2-40B4-BE49-F238E27FC236}">
                <a16:creationId xmlns:a16="http://schemas.microsoft.com/office/drawing/2014/main" id="{ADE255FB-5FCD-A9F8-CFB5-44AF4361F7EB}"/>
              </a:ext>
            </a:extLst>
          </p:cNvPr>
          <p:cNvSpPr/>
          <p:nvPr/>
        </p:nvSpPr>
        <p:spPr>
          <a:xfrm flipV="1">
            <a:off x="2131573" y="7149169"/>
            <a:ext cx="203304" cy="100702"/>
          </a:xfrm>
          <a:prstGeom prst="rightArrow">
            <a:avLst/>
          </a:prstGeom>
          <a:solidFill>
            <a:srgbClr val="0077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solidFill>
                <a:srgbClr val="0077E0"/>
              </a:solidFill>
            </a:endParaRPr>
          </a:p>
        </p:txBody>
      </p:sp>
      <p:sp>
        <p:nvSpPr>
          <p:cNvPr id="12" name="TextBox 11">
            <a:extLst>
              <a:ext uri="{FF2B5EF4-FFF2-40B4-BE49-F238E27FC236}">
                <a16:creationId xmlns:a16="http://schemas.microsoft.com/office/drawing/2014/main" id="{3E8D4217-EFF0-D243-B4B7-06A2019E7625}"/>
              </a:ext>
            </a:extLst>
          </p:cNvPr>
          <p:cNvSpPr txBox="1"/>
          <p:nvPr/>
        </p:nvSpPr>
        <p:spPr>
          <a:xfrm>
            <a:off x="390818" y="7425035"/>
            <a:ext cx="6076361" cy="276999"/>
          </a:xfrm>
          <a:prstGeom prst="rect">
            <a:avLst/>
          </a:prstGeom>
          <a:noFill/>
        </p:spPr>
        <p:txBody>
          <a:bodyPr wrap="square">
            <a:spAutoFit/>
          </a:bodyPr>
          <a:lstStyle/>
          <a:p>
            <a:r>
              <a:rPr lang="en-US" sz="1200" b="1" i="0" u="none" strike="noStrike" dirty="0">
                <a:solidFill>
                  <a:srgbClr val="000000"/>
                </a:solidFill>
                <a:effectLst/>
                <a:latin typeface="Open Sans" panose="020B0606030504020204" pitchFamily="34" charset="0"/>
              </a:rPr>
              <a:t>QUESTIONS? </a:t>
            </a:r>
            <a:r>
              <a:rPr lang="en-US" sz="1050" b="0" i="0" u="none" strike="noStrike" dirty="0">
                <a:solidFill>
                  <a:srgbClr val="000000"/>
                </a:solidFill>
                <a:effectLst/>
                <a:latin typeface="Open Sans" panose="020B0606030504020204" pitchFamily="34" charset="0"/>
              </a:rPr>
              <a:t>Reach out to your partner success manager today!</a:t>
            </a:r>
            <a:endParaRPr lang="en-US" sz="1050" dirty="0"/>
          </a:p>
        </p:txBody>
      </p:sp>
      <p:sp>
        <p:nvSpPr>
          <p:cNvPr id="13" name="TextBox 12">
            <a:extLst>
              <a:ext uri="{FF2B5EF4-FFF2-40B4-BE49-F238E27FC236}">
                <a16:creationId xmlns:a16="http://schemas.microsoft.com/office/drawing/2014/main" id="{1E6E0FAA-9A05-40C8-F782-CB621A5DEA31}"/>
              </a:ext>
            </a:extLst>
          </p:cNvPr>
          <p:cNvSpPr txBox="1"/>
          <p:nvPr/>
        </p:nvSpPr>
        <p:spPr>
          <a:xfrm>
            <a:off x="403518" y="7717135"/>
            <a:ext cx="6076361" cy="438582"/>
          </a:xfrm>
          <a:prstGeom prst="rect">
            <a:avLst/>
          </a:prstGeom>
          <a:noFill/>
        </p:spPr>
        <p:txBody>
          <a:bodyPr wrap="square">
            <a:spAutoFit/>
          </a:bodyPr>
          <a:lstStyle/>
          <a:p>
            <a:r>
              <a:rPr lang="en-US" sz="1100" b="1" i="0" u="none" strike="noStrike" dirty="0">
                <a:solidFill>
                  <a:srgbClr val="000000"/>
                </a:solidFill>
                <a:effectLst/>
                <a:latin typeface="Open Sans" panose="020B0606030504020204" pitchFamily="34" charset="0"/>
              </a:rPr>
              <a:t>[PSM NAME]</a:t>
            </a:r>
          </a:p>
          <a:p>
            <a:r>
              <a:rPr lang="en-US" sz="1050" dirty="0">
                <a:latin typeface="Open Sans" panose="020B0606030504020204" pitchFamily="34" charset="0"/>
                <a:ea typeface="Open Sans" panose="020B0606030504020204" pitchFamily="34" charset="0"/>
                <a:cs typeface="Open Sans" panose="020B0606030504020204" pitchFamily="34" charset="0"/>
              </a:rPr>
              <a:t>Email: [PSM EMAIL] Phone: [PSM PHONE] ​</a:t>
            </a:r>
          </a:p>
        </p:txBody>
      </p:sp>
      <p:pic>
        <p:nvPicPr>
          <p:cNvPr id="14" name="Picture 13" descr="A blue and black logo&#10;&#10;AI-generated content may be incorrect.">
            <a:extLst>
              <a:ext uri="{FF2B5EF4-FFF2-40B4-BE49-F238E27FC236}">
                <a16:creationId xmlns:a16="http://schemas.microsoft.com/office/drawing/2014/main" id="{478A039E-C8BC-3E15-9817-0AF27AFF34F5}"/>
              </a:ext>
            </a:extLst>
          </p:cNvPr>
          <p:cNvPicPr>
            <a:picLocks noChangeAspect="1"/>
          </p:cNvPicPr>
          <p:nvPr/>
        </p:nvPicPr>
        <p:blipFill>
          <a:blip r:embed="rId8"/>
          <a:stretch>
            <a:fillRect/>
          </a:stretch>
        </p:blipFill>
        <p:spPr>
          <a:xfrm>
            <a:off x="4724277" y="8496051"/>
            <a:ext cx="1742902" cy="312090"/>
          </a:xfrm>
          <a:prstGeom prst="rect">
            <a:avLst/>
          </a:prstGeom>
        </p:spPr>
      </p:pic>
    </p:spTree>
    <p:extLst>
      <p:ext uri="{BB962C8B-B14F-4D97-AF65-F5344CB8AC3E}">
        <p14:creationId xmlns:p14="http://schemas.microsoft.com/office/powerpoint/2010/main" val="4234056413"/>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E08D8-A55A-7F36-496F-688B9CEEF4BB}"/>
              </a:ext>
            </a:extLst>
          </p:cNvPr>
          <p:cNvSpPr>
            <a:spLocks noGrp="1"/>
          </p:cNvSpPr>
          <p:nvPr>
            <p:ph type="title"/>
          </p:nvPr>
        </p:nvSpPr>
        <p:spPr/>
        <p:txBody>
          <a:bodyPr/>
          <a:lstStyle/>
          <a:p>
            <a:r>
              <a:rPr lang="en-US" dirty="0"/>
              <a:t>Slide Overview: </a:t>
            </a:r>
            <a:r>
              <a:rPr lang="en-US" b="1" dirty="0"/>
              <a:t>The Five Paths </a:t>
            </a:r>
            <a:r>
              <a:rPr lang="en-US" dirty="0"/>
              <a:t> </a:t>
            </a:r>
            <a:br>
              <a:rPr lang="en-US" dirty="0"/>
            </a:br>
            <a:r>
              <a:rPr lang="en-US" dirty="0"/>
              <a:t> </a:t>
            </a:r>
            <a:r>
              <a:rPr lang="en-US" b="1" dirty="0"/>
              <a:t>to Leadership®</a:t>
            </a:r>
            <a:endParaRPr lang="en-US" dirty="0"/>
          </a:p>
        </p:txBody>
      </p:sp>
      <p:sp>
        <p:nvSpPr>
          <p:cNvPr id="3" name="Content Placeholder 2">
            <a:extLst>
              <a:ext uri="{FF2B5EF4-FFF2-40B4-BE49-F238E27FC236}">
                <a16:creationId xmlns:a16="http://schemas.microsoft.com/office/drawing/2014/main" id="{FC0A30D9-817E-5A52-3BAC-E434B98D5322}"/>
              </a:ext>
            </a:extLst>
          </p:cNvPr>
          <p:cNvSpPr>
            <a:spLocks noGrp="1"/>
          </p:cNvSpPr>
          <p:nvPr>
            <p:ph sz="half" idx="1"/>
          </p:nvPr>
        </p:nvSpPr>
        <p:spPr/>
        <p:txBody>
          <a:bodyPr vert="horz" lIns="91440" tIns="45720" rIns="91440" bIns="45720" rtlCol="0" anchor="t">
            <a:normAutofit/>
          </a:bodyPr>
          <a:lstStyle/>
          <a:p>
            <a:pPr>
              <a:buNone/>
            </a:pPr>
            <a:r>
              <a:rPr lang="en-US" sz="1600" dirty="0">
                <a:latin typeface="Open Sans"/>
                <a:ea typeface="Open Sans"/>
                <a:cs typeface="Open Sans"/>
              </a:rPr>
              <a:t>This slide introduces employees to the </a:t>
            </a:r>
            <a:r>
              <a:rPr lang="en-US" sz="1600" b="1" dirty="0">
                <a:latin typeface="Open Sans"/>
                <a:ea typeface="Open Sans"/>
                <a:cs typeface="Open Sans"/>
              </a:rPr>
              <a:t>Five Paths to Leadership® self-assessment</a:t>
            </a:r>
            <a:r>
              <a:rPr lang="en-US" sz="1600" dirty="0">
                <a:latin typeface="Open Sans"/>
                <a:ea typeface="Open Sans"/>
                <a:cs typeface="Open Sans"/>
              </a:rPr>
              <a:t>, outlining how they can </a:t>
            </a:r>
            <a:r>
              <a:rPr lang="en-US" sz="1600" b="1" dirty="0">
                <a:latin typeface="Open Sans"/>
                <a:ea typeface="Open Sans"/>
                <a:cs typeface="Open Sans"/>
              </a:rPr>
              <a:t>take the assessment</a:t>
            </a:r>
            <a:r>
              <a:rPr lang="en-US" sz="1600" dirty="0">
                <a:latin typeface="Open Sans"/>
                <a:ea typeface="Open Sans"/>
                <a:cs typeface="Open Sans"/>
              </a:rPr>
              <a:t> and </a:t>
            </a:r>
            <a:r>
              <a:rPr lang="en-US" sz="1600" b="1" dirty="0">
                <a:latin typeface="Open Sans"/>
                <a:ea typeface="Open Sans"/>
                <a:cs typeface="Open Sans"/>
              </a:rPr>
              <a:t>access their personalized results</a:t>
            </a:r>
            <a:r>
              <a:rPr lang="en-US" sz="1600" dirty="0">
                <a:latin typeface="Open Sans"/>
                <a:ea typeface="Open Sans"/>
                <a:cs typeface="Open Sans"/>
              </a:rPr>
              <a:t>.</a:t>
            </a:r>
            <a:endParaRPr lang="en-US" dirty="0"/>
          </a:p>
          <a:p>
            <a:pPr marL="0" indent="0">
              <a:buNone/>
            </a:pPr>
            <a:endParaRPr lang="en-US" dirty="0"/>
          </a:p>
        </p:txBody>
      </p:sp>
      <p:sp>
        <p:nvSpPr>
          <p:cNvPr id="4" name="Content Placeholder 3">
            <a:extLst>
              <a:ext uri="{FF2B5EF4-FFF2-40B4-BE49-F238E27FC236}">
                <a16:creationId xmlns:a16="http://schemas.microsoft.com/office/drawing/2014/main" id="{EF955DA9-E03B-82D7-FFFC-F8A1C781449D}"/>
              </a:ext>
            </a:extLst>
          </p:cNvPr>
          <p:cNvSpPr>
            <a:spLocks noGrp="1"/>
          </p:cNvSpPr>
          <p:nvPr>
            <p:ph sz="half" idx="2"/>
          </p:nvPr>
        </p:nvSpPr>
        <p:spPr/>
        <p:txBody>
          <a:bodyPr vert="horz" lIns="91440" tIns="45720" rIns="91440" bIns="45720" rtlCol="0" anchor="t">
            <a:normAutofit/>
          </a:bodyPr>
          <a:lstStyle/>
          <a:p>
            <a:pPr>
              <a:buNone/>
            </a:pPr>
            <a:r>
              <a:rPr lang="en-US" sz="1500" dirty="0">
                <a:latin typeface="Open Sans"/>
                <a:ea typeface="Open Sans"/>
                <a:cs typeface="Open Sans"/>
              </a:rPr>
              <a:t>Customization Instructions</a:t>
            </a:r>
            <a:endParaRPr lang="en-US" dirty="0"/>
          </a:p>
          <a:p>
            <a:pPr>
              <a:buNone/>
            </a:pPr>
            <a:r>
              <a:rPr lang="en-US" sz="1500" dirty="0">
                <a:latin typeface="Open Sans"/>
                <a:ea typeface="Open Sans"/>
                <a:cs typeface="Open Sans"/>
              </a:rPr>
              <a:t>Before sharing the slide, make sure to complete the following steps:</a:t>
            </a:r>
            <a:endParaRPr lang="en-US" dirty="0"/>
          </a:p>
          <a:p>
            <a:pPr>
              <a:buNone/>
            </a:pPr>
            <a:r>
              <a:rPr lang="en-US" sz="1500" b="1" dirty="0">
                <a:latin typeface="Open Sans"/>
                <a:ea typeface="Open Sans"/>
                <a:cs typeface="Open Sans"/>
              </a:rPr>
              <a:t>1. Update Bracketed Text</a:t>
            </a:r>
            <a:endParaRPr lang="en-US" dirty="0"/>
          </a:p>
          <a:p>
            <a:pPr>
              <a:buNone/>
            </a:pPr>
            <a:r>
              <a:rPr lang="en-US" sz="1500" dirty="0">
                <a:latin typeface="Open Sans"/>
                <a:ea typeface="Open Sans"/>
                <a:cs typeface="Open Sans"/>
              </a:rPr>
              <a:t>Replace all placeholders in brackets with the appropriate details:</a:t>
            </a:r>
            <a:endParaRPr lang="en-US" dirty="0"/>
          </a:p>
          <a:p>
            <a:pPr>
              <a:buNone/>
            </a:pPr>
            <a:r>
              <a:rPr lang="en-US" sz="1500" dirty="0">
                <a:latin typeface="Arial"/>
                <a:cs typeface="Arial"/>
              </a:rPr>
              <a:t>•</a:t>
            </a:r>
            <a:r>
              <a:rPr lang="en-US" sz="1500" dirty="0">
                <a:latin typeface="Open Sans"/>
                <a:ea typeface="Open Sans"/>
                <a:cs typeface="Open Sans"/>
              </a:rPr>
              <a:t>[YOUR INSTITUTION]</a:t>
            </a:r>
            <a:endParaRPr lang="en-US" dirty="0"/>
          </a:p>
          <a:p>
            <a:pPr>
              <a:buNone/>
            </a:pPr>
            <a:r>
              <a:rPr lang="en-US" sz="1500" dirty="0">
                <a:latin typeface="Arial"/>
                <a:cs typeface="Arial"/>
              </a:rPr>
              <a:t>•</a:t>
            </a:r>
            <a:r>
              <a:rPr lang="en-US" sz="1500" dirty="0">
                <a:latin typeface="Open Sans"/>
                <a:ea typeface="Open Sans"/>
                <a:cs typeface="Open Sans"/>
              </a:rPr>
              <a:t>[YOUR INSTITUTIONAL CREDENTIALS] (e.g. email login or single sign-on)</a:t>
            </a:r>
            <a:endParaRPr lang="en-US" dirty="0"/>
          </a:p>
          <a:p>
            <a:pPr>
              <a:buNone/>
            </a:pPr>
            <a:r>
              <a:rPr lang="en-US" sz="1500" dirty="0">
                <a:latin typeface="Open Sans"/>
                <a:ea typeface="Open Sans"/>
                <a:cs typeface="Open Sans"/>
              </a:rPr>
              <a:t>2. </a:t>
            </a:r>
            <a:r>
              <a:rPr lang="en-US" sz="1500" b="1" dirty="0">
                <a:latin typeface="Open Sans"/>
                <a:ea typeface="Open Sans"/>
                <a:cs typeface="Open Sans"/>
              </a:rPr>
              <a:t>Add Partner Success Manager Information</a:t>
            </a:r>
            <a:endParaRPr lang="en-US" dirty="0"/>
          </a:p>
          <a:p>
            <a:pPr>
              <a:buNone/>
            </a:pPr>
            <a:r>
              <a:rPr lang="en-US" sz="1500" dirty="0">
                <a:latin typeface="Open Sans"/>
                <a:ea typeface="Open Sans"/>
                <a:cs typeface="Open Sans"/>
              </a:rPr>
              <a:t>Insert the name, email address, and phone number of your institution’s </a:t>
            </a:r>
            <a:r>
              <a:rPr lang="en-US" sz="1500" b="1" dirty="0">
                <a:latin typeface="Open Sans"/>
                <a:ea typeface="Open Sans"/>
                <a:cs typeface="Open Sans"/>
              </a:rPr>
              <a:t>Partner Success Manager</a:t>
            </a:r>
            <a:r>
              <a:rPr lang="en-US" sz="1500" dirty="0">
                <a:latin typeface="Open Sans"/>
                <a:ea typeface="Open Sans"/>
                <a:cs typeface="Open Sans"/>
              </a:rPr>
              <a:t>.</a:t>
            </a:r>
            <a:endParaRPr lang="en-US" dirty="0"/>
          </a:p>
          <a:p>
            <a:pPr>
              <a:buNone/>
            </a:pPr>
            <a:r>
              <a:rPr lang="en-US" sz="1500" dirty="0">
                <a:latin typeface="Arial"/>
                <a:cs typeface="Arial"/>
              </a:rPr>
              <a:t>•</a:t>
            </a:r>
            <a:r>
              <a:rPr lang="en-US" sz="1500" dirty="0">
                <a:latin typeface="Open Sans"/>
                <a:ea typeface="Open Sans"/>
                <a:cs typeface="Open Sans"/>
              </a:rPr>
              <a:t>Not sure who your Partner Success Manager is?</a:t>
            </a:r>
            <a:br>
              <a:rPr lang="en-US" sz="1500" b="1" dirty="0">
                <a:latin typeface="Open Sans"/>
                <a:ea typeface="Open Sans"/>
                <a:cs typeface="Open Sans"/>
              </a:rPr>
            </a:br>
            <a:r>
              <a:rPr lang="en-US" sz="1500" b="1" dirty="0">
                <a:latin typeface="Open Sans"/>
                <a:ea typeface="Open Sans"/>
                <a:cs typeface="Open Sans"/>
              </a:rPr>
              <a:t>Contact </a:t>
            </a:r>
            <a:r>
              <a:rPr lang="en-US" sz="1500" b="1" dirty="0" err="1">
                <a:latin typeface="Open Sans"/>
                <a:ea typeface="Open Sans"/>
                <a:cs typeface="Open Sans"/>
              </a:rPr>
              <a:t>Roshaon</a:t>
            </a:r>
            <a:r>
              <a:rPr lang="en-US" sz="1500" b="1" dirty="0">
                <a:latin typeface="Open Sans"/>
                <a:ea typeface="Open Sans"/>
                <a:cs typeface="Open Sans"/>
              </a:rPr>
              <a:t> </a:t>
            </a:r>
            <a:r>
              <a:rPr lang="en-US" sz="1500" b="1" dirty="0" err="1">
                <a:latin typeface="Open Sans"/>
                <a:ea typeface="Open Sans"/>
                <a:cs typeface="Open Sans"/>
              </a:rPr>
              <a:t>Tytar</a:t>
            </a:r>
            <a:r>
              <a:rPr lang="en-US" sz="1500" dirty="0">
                <a:latin typeface="Open Sans"/>
                <a:ea typeface="Open Sans"/>
                <a:cs typeface="Open Sans"/>
              </a:rPr>
              <a:t> at </a:t>
            </a:r>
            <a:r>
              <a:rPr lang="en-US" sz="1500" dirty="0">
                <a:latin typeface="Open Sans"/>
                <a:ea typeface="Open Sans"/>
                <a:cs typeface="Open Sans"/>
                <a:hlinkClick r:id="rId2"/>
              </a:rPr>
              <a:t>roshaon@academicimpressions.com</a:t>
            </a:r>
            <a:r>
              <a:rPr lang="en-US" sz="1500" dirty="0">
                <a:latin typeface="Open Sans"/>
                <a:ea typeface="Open Sans"/>
                <a:cs typeface="Open Sans"/>
              </a:rPr>
              <a:t> for assistance.</a:t>
            </a:r>
            <a:endParaRPr lang="en-US" dirty="0"/>
          </a:p>
          <a:p>
            <a:pPr marL="0" indent="0">
              <a:buNone/>
            </a:pPr>
            <a:endParaRPr lang="en-US" dirty="0"/>
          </a:p>
        </p:txBody>
      </p:sp>
    </p:spTree>
    <p:extLst>
      <p:ext uri="{BB962C8B-B14F-4D97-AF65-F5344CB8AC3E}">
        <p14:creationId xmlns:p14="http://schemas.microsoft.com/office/powerpoint/2010/main" val="34930770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6e2c401f-c207-4511-8fc6-56e5ad1703fa}" enabled="0" method="" siteId="{6e2c401f-c207-4511-8fc6-56e5ad1703fa}" removed="1"/>
</clbl:labelList>
</file>

<file path=docProps/app.xml><?xml version="1.0" encoding="utf-8"?>
<Properties xmlns="http://schemas.openxmlformats.org/officeDocument/2006/extended-properties" xmlns:vt="http://schemas.openxmlformats.org/officeDocument/2006/docPropsVTypes">
  <Template>Office Theme</Template>
  <TotalTime>553</TotalTime>
  <Words>495</Words>
  <Application>Microsoft Office PowerPoint</Application>
  <PresentationFormat>Letter Paper (8.5x11 in)</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Slide Overview: The Five Paths    to Leadership®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Brady Stanton</dc:creator>
  <cp:lastModifiedBy>Nicole Pruitt</cp:lastModifiedBy>
  <cp:revision>4</cp:revision>
  <dcterms:created xsi:type="dcterms:W3CDTF">2025-08-01T17:34:04Z</dcterms:created>
  <dcterms:modified xsi:type="dcterms:W3CDTF">2025-08-06T20:21:04Z</dcterms:modified>
</cp:coreProperties>
</file>