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5D0CFBF1.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70E7B42-798B-F5A4-5EA3-377471D326CA}" name="Nicole Pruitt" initials="NP" userId="S::nicole@academicimpressions.com::77e1a2b2-b356-4f94-a89b-3c5d9a4b6b01" providerId="AD"/>
  <p188:author id="{8909E362-2712-0721-8237-5C63C8035EB6}" name="Guest User" initials="GU" userId="S::urn:spo:tenantanon#6e2c401f-c207-4511-8fc6-56e5ad1703fa::" providerId="AD"/>
  <p188:author id="{A9902FAF-F2CF-9AD7-7B55-DA3FD2B6B734}" name="Breanne Holloway" initials="BH" userId="S::Breanne@academicimpressions.com::574ae2f6-b6bf-4b89-931b-2526b12c01c4" providerId="AD"/>
  <p188:author id="{B73C97BD-42C1-E150-562A-ECE1C0358092}" name="Breanne Holloway" initials="BH" userId="S::breanne@academicimpressions.com::574ae2f6-b6bf-4b89-931b-2526b12c01c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C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2FBDF8-3B6D-48A8-836E-F60144D253C0}" v="98" dt="2025-08-05T21:51:38.395"/>
    <p1510:client id="{7CA34BCE-9DC3-8C2F-58AA-4E6E92DBA981}" v="5" dt="2025-08-05T12:29:11.316"/>
    <p1510:client id="{9A24E60C-76C0-4DBA-AE81-3DB788280785}" v="5" dt="2025-08-05T14:02:18.252"/>
    <p1510:client id="{D8FB8AA8-FAE1-4A47-A48B-D30F608593F7}" v="20" dt="2025-08-04T20:37:16.047"/>
    <p1510:client id="{E8F69CFC-E90A-7DFC-3898-0B00D96D1BC7}" v="3" dt="2025-08-04T14:25:52.3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8/10/relationships/authors" Target="authors.xml"/><Relationship Id="rId4" Type="http://schemas.openxmlformats.org/officeDocument/2006/relationships/notesMaster" Target="notesMasters/notesMaster1.xml"/><Relationship Id="rId9" Type="http://schemas.microsoft.com/office/2015/10/relationships/revisionInfo" Target="revisionInfo.xml"/></Relationships>
</file>

<file path=ppt/comments/modernComment_100_5D0CFBF1.xml><?xml version="1.0" encoding="utf-8"?>
<p188:cmLst xmlns:a="http://schemas.openxmlformats.org/drawingml/2006/main" xmlns:r="http://schemas.openxmlformats.org/officeDocument/2006/relationships" xmlns:p188="http://schemas.microsoft.com/office/powerpoint/2018/8/main">
  <p188:cm id="{597B4154-553E-4242-959C-B53AFD2449FF}" authorId="{A9902FAF-F2CF-9AD7-7B55-DA3FD2B6B734}" created="2025-08-01T19:07:24.914">
    <ac:txMkLst xmlns:ac="http://schemas.microsoft.com/office/drawing/2013/main/command">
      <pc:docMk xmlns:pc="http://schemas.microsoft.com/office/powerpoint/2013/main/command"/>
      <pc:sldMk xmlns:pc="http://schemas.microsoft.com/office/powerpoint/2013/main/command" cId="1561132017" sldId="256"/>
      <ac:spMk id="14" creationId="{FF9E7F97-BDF2-B083-8217-600A4721E39D}"/>
      <ac:txMk cp="693" len="39">
        <ac:context len="733" hash="3307988082"/>
      </ac:txMk>
    </ac:txMkLst>
    <p188:pos x="4643752" y="2839113"/>
    <p188:replyLst>
      <p188:reply id="{2C2A55F7-C34C-475B-A9BA-699BDB3B031C}" authorId="{8909E362-2712-0721-8237-5C63C8035EB6}" created="2025-08-04T14:22:12.219">
        <p188:txBody>
          <a:bodyPr/>
          <a:lstStyle/>
          <a:p>
            <a:r>
              <a:rPr lang="en-US"/>
              <a:t>You're concerned about this line, Breanne? This partnership provides [choose one: all faculty, staff, and students OR select faculty and staff] . I think we can create a per-user and enterprise version, but if they dont' know who it is open too, wont' they have the same struggle choosing which version to use? </a:t>
            </a:r>
          </a:p>
        </p188:txBody>
      </p188:reply>
      <p188:reply id="{3E2E79DB-00AE-4617-A32E-0B7F50C4C95B}" authorId="{270E7B42-798B-F5A4-5EA3-377471D326CA}" created="2025-08-04T20:17:18.279">
        <p188:txBody>
          <a:bodyPr/>
          <a:lstStyle/>
          <a:p>
            <a:r>
              <a:rPr lang="en-US"/>
              <a:t>Agreed with Kerry about the per-user/enterprise versions. 
What about this for updated copy? 
This partnership provides access to a wide range of training resources to [YOUR INSTITUTION]—each designed specifically for higher education professionals.</a:t>
            </a:r>
          </a:p>
        </p188:txBody>
      </p188:reply>
      <p188:reply id="{10C2B154-1C2E-479E-B69F-244EC052C1EE}" authorId="{B73C97BD-42C1-E150-562A-ECE1C0358092}" created="2025-08-05T12:27:58.312">
        <p188:txBody>
          <a:bodyPr/>
          <a:lstStyle/>
          <a:p>
            <a:r>
              <a:rPr lang="en-US"/>
              <a:t>Perfect!</a:t>
            </a:r>
          </a:p>
        </p188:txBody>
        <p188:extLst>
          <p:ext xmlns:p="http://schemas.openxmlformats.org/presentationml/2006/main" uri="{57CB4572-C831-44C2-8A1C-0ADB6CCDFE69}">
            <p223:reactions xmlns:p223="http://schemas.microsoft.com/office/powerpoint/2022/03/main">
              <p223:rxn type="👍">
                <p223:instance time="2025-08-05T21:46:39.949" authorId="{270E7B42-798B-F5A4-5EA3-377471D326CA}"/>
              </p223:rxn>
            </p223:reactions>
          </p:ext>
        </p188:extLst>
      </p188:reply>
    </p188:replyLst>
    <p188:txBody>
      <a:bodyPr/>
      <a:lstStyle/>
      <a:p>
        <a:r>
          <a:rPr lang="en-US"/>
          <a:t>I am struggling with this wording, I am wondering if we just do…”This partnership provides professional development opportunities at YOUR INSTITUTION…”
I just don’t know if the person creating this will know who it’s open to, does that make sense?  
Another option is we do an enterprise one vs. a smaller membership?</a:t>
        </a:r>
      </a:p>
    </p188:txBody>
  </p188:cm>
  <p188:cm id="{64A84C8A-F571-4576-8F91-FC3333FE5292}" authorId="{A9902FAF-F2CF-9AD7-7B55-DA3FD2B6B734}" created="2025-08-01T19:08:22.926">
    <ac:txMkLst xmlns:ac="http://schemas.microsoft.com/office/drawing/2013/main/command">
      <pc:docMk xmlns:pc="http://schemas.microsoft.com/office/powerpoint/2013/main/command"/>
      <pc:sldMk xmlns:pc="http://schemas.microsoft.com/office/powerpoint/2013/main/command" cId="1561132017" sldId="256"/>
      <ac:spMk id="14" creationId="{FF9E7F97-BDF2-B083-8217-600A4721E39D}"/>
      <ac:txMk cp="693" len="39">
        <ac:context len="733" hash="3307988082"/>
      </ac:txMk>
    </ac:txMkLst>
    <p188:pos x="4643752" y="2839113"/>
    <p188:replyLst>
      <p188:reply id="{D1B96909-34E2-420E-A2AB-CED6EEC6E31C}" authorId="{8909E362-2712-0721-8237-5C63C8035EB6}" created="2025-08-04T14:25:52.345">
        <p188:txBody>
          <a:bodyPr/>
          <a:lstStyle/>
          <a:p>
            <a:r>
              <a:rPr lang="en-US"/>
              <a:t>Can the primary or PSM make the change so include the right option so we don't confuse the user? Brady - I don't think the slide notes carried through here. </a:t>
            </a:r>
          </a:p>
        </p188:txBody>
      </p188:reply>
      <p188:reply id="{92A8D186-D0A6-44C6-A845-3E82C444E451}" authorId="{270E7B42-798B-F5A4-5EA3-377471D326CA}" created="2025-08-04T20:02:30.935">
        <p188:txBody>
          <a:bodyPr/>
          <a:lstStyle/>
          <a:p>
            <a:r>
              <a:rPr lang="en-US"/>
              <a:t>Sample updated copy:
Just scan the QR code and sign in using your [EMAIL DOMAIN].
You’ll [log in with SSO] [be prompted to create a password]—it’s that easy to start learning today!
The two options are separated by brackets and the primary of PSM can use what works for their situation.
And Kerry: I added back in the notes section about creating a QR code and what to link to.</a:t>
            </a:r>
          </a:p>
        </p188:txBody>
      </p188:reply>
      <p188:reply id="{90A9AAC1-22EE-40DD-BEE2-00B71D89A683}" authorId="{B73C97BD-42C1-E150-562A-ECE1C0358092}" created="2025-08-05T12:29:11.316">
        <p188:txBody>
          <a:bodyPr/>
          <a:lstStyle/>
          <a:p>
            <a:r>
              <a:rPr lang="en-US"/>
              <a:t>That looks good Nicole!</a:t>
            </a:r>
          </a:p>
        </p188:txBody>
        <p188:extLst>
          <p:ext xmlns:p="http://schemas.openxmlformats.org/presentationml/2006/main" uri="{57CB4572-C831-44C2-8A1C-0ADB6CCDFE69}">
            <p223:reactions xmlns:p223="http://schemas.microsoft.com/office/powerpoint/2022/03/main">
              <p223:rxn type="👍">
                <p223:instance time="2025-08-05T21:47:49.248" authorId="{270E7B42-798B-F5A4-5EA3-377471D326CA}"/>
              </p223:rxn>
            </p223:reactions>
          </p:ext>
        </p188:extLst>
      </p188:reply>
    </p188:replyLst>
    <p188:txBody>
      <a:bodyPr/>
      <a:lstStyle/>
      <a:p>
        <a:r>
          <a:rPr lang="en-US"/>
          <a:t>I am wondering how we can adjust this wording for SSO.  “Getting started is simple: Scan the QR code, sign in using your EMAIL DOMAIN, if your school is using SSO, a login will pop-up, but if not, please create a password to dive into learning today” or something along those lines?</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F57DE5-D506-4C66-8BF7-4684E78910E4}" type="datetimeFigureOut">
              <a:rPr lang="en-US" smtClean="0"/>
              <a:t>8/6/2025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8602EA-E165-48D9-BC3D-7AE247659415}" type="slidenum">
              <a:rPr lang="en-US" smtClean="0"/>
              <a:t>‹#›</a:t>
            </a:fld>
            <a:endParaRPr lang="en-US"/>
          </a:p>
        </p:txBody>
      </p:sp>
    </p:spTree>
    <p:extLst>
      <p:ext uri="{BB962C8B-B14F-4D97-AF65-F5344CB8AC3E}">
        <p14:creationId xmlns:p14="http://schemas.microsoft.com/office/powerpoint/2010/main" val="3637705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academicimpressions.com/sso/%5bINSTITUTION%5d"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www.academicimpressions.com/member-resource-hub/"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Use this to generate a QR code: https://www.adobe.com/express/feature/image/qr-code-generator</a:t>
            </a:r>
            <a:br>
              <a:rPr lang="en-US"/>
            </a:br>
            <a:br>
              <a:rPr lang="en-US"/>
            </a:br>
            <a:r>
              <a:rPr lang="en-US"/>
              <a:t>1. Click “Start Now” Button</a:t>
            </a:r>
          </a:p>
          <a:p>
            <a:r>
              <a:rPr lang="en-US"/>
              <a:t>2. Enter your link in the link field</a:t>
            </a:r>
          </a:p>
          <a:p>
            <a:r>
              <a:rPr lang="en-US"/>
              <a:t>3. Personalize the style and color of your code</a:t>
            </a:r>
          </a:p>
          <a:p>
            <a:r>
              <a:rPr lang="en-US"/>
              <a:t>4. Choose your preferred file format for download. Adobe suggests using the PNG format and also includes options for JPG and SVG.</a:t>
            </a:r>
          </a:p>
          <a:p>
            <a:r>
              <a:rPr lang="en-US"/>
              <a:t>5. Download your QR code. Once downloaded, you copy and add your QR code wherever you like.</a:t>
            </a:r>
          </a:p>
          <a:p>
            <a:endParaRPr lang="en-US"/>
          </a:p>
          <a:p>
            <a:r>
              <a:rPr lang="en-US"/>
              <a:t>What Link Should I Use for My QR Code? </a:t>
            </a:r>
          </a:p>
          <a:p>
            <a:r>
              <a:rPr lang="en-US"/>
              <a:t>If your institution uses </a:t>
            </a:r>
            <a:r>
              <a:rPr lang="en-US" b="1"/>
              <a:t>SSO (Single Sign-On)</a:t>
            </a:r>
            <a:r>
              <a:rPr lang="en-US"/>
              <a:t> with Academic Impressions, generate a QR code that links directly to your </a:t>
            </a:r>
            <a:r>
              <a:rPr lang="en-US" b="1"/>
              <a:t>custom SSO sign-in page</a:t>
            </a:r>
            <a:r>
              <a:rPr lang="en-US"/>
              <a:t>. This will allow users to log in seamlessly using their institutional credentials. </a:t>
            </a:r>
          </a:p>
          <a:p>
            <a:pPr lvl="1"/>
            <a:r>
              <a:rPr lang="en-US"/>
              <a:t>Example: </a:t>
            </a:r>
            <a:r>
              <a:rPr lang="en-US">
                <a:hlinkClick r:id="rId3" tooltip="https://www.academicimpressions.com/sso/[institution]"/>
              </a:rPr>
              <a:t>https://www.academicimpressions.com/sso/[INSTITUTION]</a:t>
            </a:r>
            <a:endParaRPr lang="en-US"/>
          </a:p>
          <a:p>
            <a:r>
              <a:rPr lang="en-US"/>
              <a:t>If your institution </a:t>
            </a:r>
            <a:r>
              <a:rPr lang="en-US" b="1"/>
              <a:t>does NOT use SSO</a:t>
            </a:r>
            <a:r>
              <a:rPr lang="en-US"/>
              <a:t>, simply direct users to this standard member access page:</a:t>
            </a:r>
            <a:br>
              <a:rPr lang="en-US"/>
            </a:br>
            <a:r>
              <a:rPr lang="en-US">
                <a:hlinkClick r:id="rId4" tooltip="https://www.academicimpressions.com/member-resource-hub/"/>
              </a:rPr>
              <a:t>https://www.academicimpressions.com/member-resource-hub/</a:t>
            </a:r>
            <a:endParaRPr lang="en-US"/>
          </a:p>
          <a:p>
            <a:endParaRPr lang="en-US"/>
          </a:p>
          <a:p>
            <a:endParaRPr lang="en-US"/>
          </a:p>
          <a:p>
            <a:r>
              <a:rPr lang="en-US"/>
              <a:t>(instructions drafted on 7/24/25)</a:t>
            </a:r>
          </a:p>
          <a:p>
            <a:endParaRPr lang="en-US"/>
          </a:p>
        </p:txBody>
      </p:sp>
      <p:sp>
        <p:nvSpPr>
          <p:cNvPr id="4" name="Slide Number Placeholder 3"/>
          <p:cNvSpPr>
            <a:spLocks noGrp="1"/>
          </p:cNvSpPr>
          <p:nvPr>
            <p:ph type="sldNum" sz="quarter" idx="5"/>
          </p:nvPr>
        </p:nvSpPr>
        <p:spPr/>
        <p:txBody>
          <a:bodyPr/>
          <a:lstStyle/>
          <a:p>
            <a:fld id="{2A8602EA-E165-48D9-BC3D-7AE247659415}" type="slidenum">
              <a:rPr lang="en-US" smtClean="0"/>
              <a:t>1</a:t>
            </a:fld>
            <a:endParaRPr lang="en-US"/>
          </a:p>
        </p:txBody>
      </p:sp>
    </p:spTree>
    <p:extLst>
      <p:ext uri="{BB962C8B-B14F-4D97-AF65-F5344CB8AC3E}">
        <p14:creationId xmlns:p14="http://schemas.microsoft.com/office/powerpoint/2010/main" val="2454216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75219EA-20E9-D84C-909C-1015C3996ECC}"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DE2DE-B761-A247-B98B-5A0E8BFDD917}" type="slidenum">
              <a:rPr lang="en-US" smtClean="0"/>
              <a:t>‹#›</a:t>
            </a:fld>
            <a:endParaRPr lang="en-US"/>
          </a:p>
        </p:txBody>
      </p:sp>
    </p:spTree>
    <p:extLst>
      <p:ext uri="{BB962C8B-B14F-4D97-AF65-F5344CB8AC3E}">
        <p14:creationId xmlns:p14="http://schemas.microsoft.com/office/powerpoint/2010/main" val="4101291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5219EA-20E9-D84C-909C-1015C3996ECC}"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DE2DE-B761-A247-B98B-5A0E8BFDD917}" type="slidenum">
              <a:rPr lang="en-US" smtClean="0"/>
              <a:t>‹#›</a:t>
            </a:fld>
            <a:endParaRPr lang="en-US"/>
          </a:p>
        </p:txBody>
      </p:sp>
    </p:spTree>
    <p:extLst>
      <p:ext uri="{BB962C8B-B14F-4D97-AF65-F5344CB8AC3E}">
        <p14:creationId xmlns:p14="http://schemas.microsoft.com/office/powerpoint/2010/main" val="2602174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5219EA-20E9-D84C-909C-1015C3996ECC}"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DE2DE-B761-A247-B98B-5A0E8BFDD917}" type="slidenum">
              <a:rPr lang="en-US" smtClean="0"/>
              <a:t>‹#›</a:t>
            </a:fld>
            <a:endParaRPr lang="en-US"/>
          </a:p>
        </p:txBody>
      </p:sp>
    </p:spTree>
    <p:extLst>
      <p:ext uri="{BB962C8B-B14F-4D97-AF65-F5344CB8AC3E}">
        <p14:creationId xmlns:p14="http://schemas.microsoft.com/office/powerpoint/2010/main" val="1575519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5219EA-20E9-D84C-909C-1015C3996ECC}"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DE2DE-B761-A247-B98B-5A0E8BFDD917}" type="slidenum">
              <a:rPr lang="en-US" smtClean="0"/>
              <a:t>‹#›</a:t>
            </a:fld>
            <a:endParaRPr lang="en-US"/>
          </a:p>
        </p:txBody>
      </p:sp>
    </p:spTree>
    <p:extLst>
      <p:ext uri="{BB962C8B-B14F-4D97-AF65-F5344CB8AC3E}">
        <p14:creationId xmlns:p14="http://schemas.microsoft.com/office/powerpoint/2010/main" val="918000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5219EA-20E9-D84C-909C-1015C3996ECC}"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DE2DE-B761-A247-B98B-5A0E8BFDD917}" type="slidenum">
              <a:rPr lang="en-US" smtClean="0"/>
              <a:t>‹#›</a:t>
            </a:fld>
            <a:endParaRPr lang="en-US"/>
          </a:p>
        </p:txBody>
      </p:sp>
    </p:spTree>
    <p:extLst>
      <p:ext uri="{BB962C8B-B14F-4D97-AF65-F5344CB8AC3E}">
        <p14:creationId xmlns:p14="http://schemas.microsoft.com/office/powerpoint/2010/main" val="86734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75219EA-20E9-D84C-909C-1015C3996ECC}" type="datetimeFigureOut">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8DE2DE-B761-A247-B98B-5A0E8BFDD917}" type="slidenum">
              <a:rPr lang="en-US" smtClean="0"/>
              <a:t>‹#›</a:t>
            </a:fld>
            <a:endParaRPr lang="en-US"/>
          </a:p>
        </p:txBody>
      </p:sp>
    </p:spTree>
    <p:extLst>
      <p:ext uri="{BB962C8B-B14F-4D97-AF65-F5344CB8AC3E}">
        <p14:creationId xmlns:p14="http://schemas.microsoft.com/office/powerpoint/2010/main" val="3417721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75219EA-20E9-D84C-909C-1015C3996ECC}" type="datetimeFigureOut">
              <a:rPr lang="en-US" smtClean="0"/>
              <a:t>8/6/2025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8DE2DE-B761-A247-B98B-5A0E8BFDD917}" type="slidenum">
              <a:rPr lang="en-US" smtClean="0"/>
              <a:t>‹#›</a:t>
            </a:fld>
            <a:endParaRPr lang="en-US"/>
          </a:p>
        </p:txBody>
      </p:sp>
    </p:spTree>
    <p:extLst>
      <p:ext uri="{BB962C8B-B14F-4D97-AF65-F5344CB8AC3E}">
        <p14:creationId xmlns:p14="http://schemas.microsoft.com/office/powerpoint/2010/main" val="50636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75219EA-20E9-D84C-909C-1015C3996ECC}" type="datetimeFigureOut">
              <a:rPr lang="en-US" smtClean="0"/>
              <a:t>8/6/2025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8DE2DE-B761-A247-B98B-5A0E8BFDD917}" type="slidenum">
              <a:rPr lang="en-US" smtClean="0"/>
              <a:t>‹#›</a:t>
            </a:fld>
            <a:endParaRPr lang="en-US"/>
          </a:p>
        </p:txBody>
      </p:sp>
    </p:spTree>
    <p:extLst>
      <p:ext uri="{BB962C8B-B14F-4D97-AF65-F5344CB8AC3E}">
        <p14:creationId xmlns:p14="http://schemas.microsoft.com/office/powerpoint/2010/main" val="818732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5219EA-20E9-D84C-909C-1015C3996ECC}" type="datetimeFigureOut">
              <a:rPr lang="en-US" smtClean="0"/>
              <a:t>8/6/2025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8DE2DE-B761-A247-B98B-5A0E8BFDD917}" type="slidenum">
              <a:rPr lang="en-US" smtClean="0"/>
              <a:t>‹#›</a:t>
            </a:fld>
            <a:endParaRPr lang="en-US"/>
          </a:p>
        </p:txBody>
      </p:sp>
    </p:spTree>
    <p:extLst>
      <p:ext uri="{BB962C8B-B14F-4D97-AF65-F5344CB8AC3E}">
        <p14:creationId xmlns:p14="http://schemas.microsoft.com/office/powerpoint/2010/main" val="2960595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75219EA-20E9-D84C-909C-1015C3996ECC}" type="datetimeFigureOut">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8DE2DE-B761-A247-B98B-5A0E8BFDD917}" type="slidenum">
              <a:rPr lang="en-US" smtClean="0"/>
              <a:t>‹#›</a:t>
            </a:fld>
            <a:endParaRPr lang="en-US"/>
          </a:p>
        </p:txBody>
      </p:sp>
    </p:spTree>
    <p:extLst>
      <p:ext uri="{BB962C8B-B14F-4D97-AF65-F5344CB8AC3E}">
        <p14:creationId xmlns:p14="http://schemas.microsoft.com/office/powerpoint/2010/main" val="2553013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75219EA-20E9-D84C-909C-1015C3996ECC}" type="datetimeFigureOut">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8DE2DE-B761-A247-B98B-5A0E8BFDD917}" type="slidenum">
              <a:rPr lang="en-US" smtClean="0"/>
              <a:t>‹#›</a:t>
            </a:fld>
            <a:endParaRPr lang="en-US"/>
          </a:p>
        </p:txBody>
      </p:sp>
    </p:spTree>
    <p:extLst>
      <p:ext uri="{BB962C8B-B14F-4D97-AF65-F5344CB8AC3E}">
        <p14:creationId xmlns:p14="http://schemas.microsoft.com/office/powerpoint/2010/main" val="183104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75219EA-20E9-D84C-909C-1015C3996ECC}" type="datetimeFigureOut">
              <a:rPr lang="en-US" smtClean="0"/>
              <a:t>8/6/2025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D8DE2DE-B761-A247-B98B-5A0E8BFDD917}" type="slidenum">
              <a:rPr lang="en-US" smtClean="0"/>
              <a:t>‹#›</a:t>
            </a:fld>
            <a:endParaRPr lang="en-US"/>
          </a:p>
        </p:txBody>
      </p:sp>
    </p:spTree>
    <p:extLst>
      <p:ext uri="{BB962C8B-B14F-4D97-AF65-F5344CB8AC3E}">
        <p14:creationId xmlns:p14="http://schemas.microsoft.com/office/powerpoint/2010/main" val="2443408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0_5D0CFBF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academicimpressions.com/member-resource-hub" TargetMode="External"/><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C77AF6-C214-B522-D583-4FF0328CAECC}"/>
              </a:ext>
            </a:extLst>
          </p:cNvPr>
          <p:cNvSpPr txBox="1"/>
          <p:nvPr/>
        </p:nvSpPr>
        <p:spPr>
          <a:xfrm>
            <a:off x="1552106" y="173511"/>
            <a:ext cx="6039788" cy="523220"/>
          </a:xfrm>
          <a:prstGeom prst="rect">
            <a:avLst/>
          </a:prstGeom>
          <a:noFill/>
        </p:spPr>
        <p:txBody>
          <a:bodyPr wrap="square">
            <a:spAutoFit/>
          </a:bodyPr>
          <a:lstStyle/>
          <a:p>
            <a:pPr algn="ctr"/>
            <a:r>
              <a:rPr lang="en-US" sz="2800" b="1">
                <a:solidFill>
                  <a:srgbClr val="002C53"/>
                </a:solidFill>
                <a:latin typeface="Open Sans" panose="020B0606030504020204" pitchFamily="34" charset="0"/>
                <a:ea typeface="Open Sans" panose="020B0606030504020204" pitchFamily="34" charset="0"/>
                <a:cs typeface="Open Sans" panose="020B0606030504020204" pitchFamily="34" charset="0"/>
              </a:rPr>
              <a:t>PARTNERSHIP</a:t>
            </a:r>
          </a:p>
        </p:txBody>
      </p:sp>
      <p:sp>
        <p:nvSpPr>
          <p:cNvPr id="6" name="TextBox 5">
            <a:extLst>
              <a:ext uri="{FF2B5EF4-FFF2-40B4-BE49-F238E27FC236}">
                <a16:creationId xmlns:a16="http://schemas.microsoft.com/office/drawing/2014/main" id="{2DA2F71A-6CF9-EBF0-9413-C650C71C9201}"/>
              </a:ext>
            </a:extLst>
          </p:cNvPr>
          <p:cNvSpPr txBox="1"/>
          <p:nvPr/>
        </p:nvSpPr>
        <p:spPr>
          <a:xfrm>
            <a:off x="1537116" y="566918"/>
            <a:ext cx="6039788" cy="400110"/>
          </a:xfrm>
          <a:prstGeom prst="rect">
            <a:avLst/>
          </a:prstGeom>
          <a:noFill/>
        </p:spPr>
        <p:txBody>
          <a:bodyPr wrap="square">
            <a:spAutoFit/>
          </a:bodyPr>
          <a:lstStyle/>
          <a:p>
            <a:pPr algn="ctr"/>
            <a:r>
              <a:rPr lang="en-US" sz="2000" i="1">
                <a:solidFill>
                  <a:srgbClr val="002C53"/>
                </a:solidFill>
                <a:latin typeface="Georgia" panose="02040502050405020303" pitchFamily="18" charset="0"/>
                <a:ea typeface="Open Sans" panose="020B0606030504020204" pitchFamily="34" charset="0"/>
                <a:cs typeface="Open Sans" panose="020B0606030504020204" pitchFamily="34" charset="0"/>
              </a:rPr>
              <a:t>with</a:t>
            </a:r>
            <a:endParaRPr lang="en-US" sz="2000" i="1">
              <a:solidFill>
                <a:srgbClr val="002C53"/>
              </a:solidFill>
              <a:latin typeface="Georgia" panose="02040502050405020303" pitchFamily="18" charset="0"/>
            </a:endParaRPr>
          </a:p>
        </p:txBody>
      </p:sp>
      <p:sp>
        <p:nvSpPr>
          <p:cNvPr id="7" name="TextBox 6">
            <a:extLst>
              <a:ext uri="{FF2B5EF4-FFF2-40B4-BE49-F238E27FC236}">
                <a16:creationId xmlns:a16="http://schemas.microsoft.com/office/drawing/2014/main" id="{F996CFA0-4436-4D07-930D-7D7559DC0853}"/>
              </a:ext>
            </a:extLst>
          </p:cNvPr>
          <p:cNvSpPr txBox="1"/>
          <p:nvPr/>
        </p:nvSpPr>
        <p:spPr>
          <a:xfrm>
            <a:off x="1552106" y="903234"/>
            <a:ext cx="6039788" cy="523220"/>
          </a:xfrm>
          <a:prstGeom prst="rect">
            <a:avLst/>
          </a:prstGeom>
          <a:noFill/>
        </p:spPr>
        <p:txBody>
          <a:bodyPr wrap="square">
            <a:spAutoFit/>
          </a:bodyPr>
          <a:lstStyle/>
          <a:p>
            <a:pPr algn="ctr"/>
            <a:r>
              <a:rPr lang="en-US" sz="2800" b="1">
                <a:solidFill>
                  <a:srgbClr val="002C53"/>
                </a:solidFill>
                <a:latin typeface="Open Sans" panose="020B0606030504020204" pitchFamily="34" charset="0"/>
                <a:ea typeface="Open Sans" panose="020B0606030504020204" pitchFamily="34" charset="0"/>
                <a:cs typeface="Open Sans" panose="020B0606030504020204" pitchFamily="34" charset="0"/>
              </a:rPr>
              <a:t>ACADEMIC IMPRESSIONS</a:t>
            </a:r>
          </a:p>
        </p:txBody>
      </p:sp>
      <p:cxnSp>
        <p:nvCxnSpPr>
          <p:cNvPr id="8" name="Straight Connector 7">
            <a:extLst>
              <a:ext uri="{FF2B5EF4-FFF2-40B4-BE49-F238E27FC236}">
                <a16:creationId xmlns:a16="http://schemas.microsoft.com/office/drawing/2014/main" id="{3A06C166-532D-5F07-E737-438FBA685E5A}"/>
              </a:ext>
            </a:extLst>
          </p:cNvPr>
          <p:cNvCxnSpPr>
            <a:cxnSpLocks/>
          </p:cNvCxnSpPr>
          <p:nvPr/>
        </p:nvCxnSpPr>
        <p:spPr>
          <a:xfrm>
            <a:off x="2771130" y="780565"/>
            <a:ext cx="1410647" cy="1"/>
          </a:xfrm>
          <a:prstGeom prst="line">
            <a:avLst/>
          </a:prstGeom>
          <a:ln>
            <a:solidFill>
              <a:srgbClr val="002C53"/>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14A70AC9-A849-6602-979A-A31E1E80CE38}"/>
              </a:ext>
            </a:extLst>
          </p:cNvPr>
          <p:cNvCxnSpPr>
            <a:cxnSpLocks/>
          </p:cNvCxnSpPr>
          <p:nvPr/>
        </p:nvCxnSpPr>
        <p:spPr>
          <a:xfrm>
            <a:off x="4908776" y="780565"/>
            <a:ext cx="1410647" cy="1"/>
          </a:xfrm>
          <a:prstGeom prst="line">
            <a:avLst/>
          </a:prstGeom>
          <a:ln>
            <a:solidFill>
              <a:srgbClr val="002C53"/>
            </a:solidFill>
          </a:ln>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FF9E7F97-BDF2-B083-8217-600A4721E39D}"/>
              </a:ext>
            </a:extLst>
          </p:cNvPr>
          <p:cNvSpPr txBox="1"/>
          <p:nvPr/>
        </p:nvSpPr>
        <p:spPr>
          <a:xfrm>
            <a:off x="793487" y="1850874"/>
            <a:ext cx="7557025" cy="2677656"/>
          </a:xfrm>
          <a:prstGeom prst="rect">
            <a:avLst/>
          </a:prstGeom>
          <a:noFill/>
        </p:spPr>
        <p:txBody>
          <a:bodyPr wrap="square" lIns="91440" tIns="45720" rIns="91440" bIns="45720" rtlCol="0" anchor="t">
            <a:spAutoFit/>
          </a:bodyPr>
          <a:lstStyle/>
          <a:p>
            <a:r>
              <a:rPr lang="en-US" sz="1400" b="1" dirty="0">
                <a:latin typeface="Open Sans"/>
                <a:ea typeface="Open Sans"/>
                <a:cs typeface="Open Sans"/>
              </a:rPr>
              <a:t>[YOUR INSTITUTION] </a:t>
            </a:r>
            <a:r>
              <a:rPr lang="en-US" sz="1400" dirty="0">
                <a:latin typeface="Open Sans"/>
                <a:ea typeface="Open Sans"/>
                <a:cs typeface="Open Sans"/>
              </a:rPr>
              <a:t>has partnered with Academic Impressions, an organization specializing in leadership and organizational development for higher education faculty and staff.​</a:t>
            </a:r>
          </a:p>
          <a:p>
            <a:endParaRPr lang="en-US" sz="1400">
              <a:latin typeface="Open Sans" panose="020B0606030504020204" pitchFamily="34" charset="0"/>
              <a:ea typeface="Open Sans" panose="020B0606030504020204" pitchFamily="34" charset="0"/>
              <a:cs typeface="Open Sans" panose="020B0606030504020204" pitchFamily="34" charset="0"/>
            </a:endParaRPr>
          </a:p>
          <a:p>
            <a:r>
              <a:rPr lang="en-US" sz="1400" dirty="0">
                <a:latin typeface="Open Sans"/>
                <a:ea typeface="Open Sans"/>
                <a:cs typeface="Open Sans"/>
              </a:rPr>
              <a:t>This partnership provides </a:t>
            </a:r>
            <a:r>
              <a:rPr lang="en-US" sz="1400" dirty="0">
                <a:latin typeface="Open Sans"/>
                <a:ea typeface="+mn-lt"/>
                <a:cs typeface="+mn-lt"/>
              </a:rPr>
              <a:t>access to a wide range of training resources to [YOUR INSTITUTION]—each designed specifically for higher education professionals</a:t>
            </a:r>
            <a:r>
              <a:rPr lang="en-US" sz="1400" dirty="0">
                <a:latin typeface="Open Sans"/>
                <a:ea typeface="Open Sans"/>
                <a:cs typeface="Open Sans"/>
              </a:rPr>
              <a:t>. From role-specific skill development to leadership topics like supervision, personal effectiveness, and communication, these resources are built to support the unique challenges and opportunities of our field.​</a:t>
            </a:r>
          </a:p>
          <a:p>
            <a:r>
              <a:rPr lang="en-US" sz="1400" dirty="0">
                <a:latin typeface="Open Sans"/>
                <a:ea typeface="Open Sans"/>
                <a:cs typeface="Open Sans"/>
              </a:rPr>
              <a:t>​</a:t>
            </a:r>
          </a:p>
          <a:p>
            <a:r>
              <a:rPr lang="en-US" sz="1400" dirty="0">
                <a:latin typeface="Open Sans"/>
                <a:ea typeface="Open Sans"/>
                <a:cs typeface="Open Sans"/>
              </a:rPr>
              <a:t>Getting started is simple: j</a:t>
            </a:r>
            <a:r>
              <a:rPr lang="en-US" sz="1400" dirty="0">
                <a:ea typeface="+mn-lt"/>
                <a:cs typeface="+mn-lt"/>
              </a:rPr>
              <a:t>ust scan the QR code and sign in using your [EMAIL DOMAIN].</a:t>
            </a:r>
            <a:r>
              <a:rPr lang="en-US" sz="1400" b="1" dirty="0">
                <a:latin typeface="Open Sans"/>
                <a:ea typeface="Open Sans"/>
                <a:cs typeface="Open Sans"/>
              </a:rPr>
              <a:t> </a:t>
            </a:r>
            <a:r>
              <a:rPr lang="en-US" sz="1400" dirty="0">
                <a:ea typeface="+mn-lt"/>
                <a:cs typeface="+mn-lt"/>
              </a:rPr>
              <a:t>You’ll [log in with SSO] [be prompted to create a password]—</a:t>
            </a:r>
            <a:r>
              <a:rPr lang="en-US" sz="1400" dirty="0">
                <a:latin typeface="Open Sans"/>
                <a:ea typeface="Open Sans"/>
                <a:cs typeface="Open Sans"/>
              </a:rPr>
              <a:t>it's that easy to start learning today!</a:t>
            </a:r>
          </a:p>
        </p:txBody>
      </p:sp>
      <p:pic>
        <p:nvPicPr>
          <p:cNvPr id="15" name="Picture 14" descr="A blue and black logo&#10;&#10;AI-generated content may be incorrect.">
            <a:extLst>
              <a:ext uri="{FF2B5EF4-FFF2-40B4-BE49-F238E27FC236}">
                <a16:creationId xmlns:a16="http://schemas.microsoft.com/office/drawing/2014/main" id="{900CBFE1-1D6D-BF09-5C3C-402D35F44AC5}"/>
              </a:ext>
            </a:extLst>
          </p:cNvPr>
          <p:cNvPicPr>
            <a:picLocks noChangeAspect="1"/>
          </p:cNvPicPr>
          <p:nvPr/>
        </p:nvPicPr>
        <p:blipFill>
          <a:blip r:embed="rId4"/>
          <a:stretch>
            <a:fillRect/>
          </a:stretch>
        </p:blipFill>
        <p:spPr>
          <a:xfrm>
            <a:off x="469353" y="6050447"/>
            <a:ext cx="2108911" cy="377629"/>
          </a:xfrm>
          <a:prstGeom prst="rect">
            <a:avLst/>
          </a:prstGeom>
        </p:spPr>
      </p:pic>
      <p:pic>
        <p:nvPicPr>
          <p:cNvPr id="1026" name="Picture 2">
            <a:extLst>
              <a:ext uri="{FF2B5EF4-FFF2-40B4-BE49-F238E27FC236}">
                <a16:creationId xmlns:a16="http://schemas.microsoft.com/office/drawing/2014/main" id="{95E3A7FD-A488-B264-0065-0B87E1A16F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67727" y="5574616"/>
            <a:ext cx="1706919" cy="853460"/>
          </a:xfrm>
          <a:prstGeom prst="rect">
            <a:avLst/>
          </a:prstGeom>
          <a:solidFill>
            <a:schemeClr val="tx1"/>
          </a:solidFill>
          <a:ln>
            <a:solidFill>
              <a:schemeClr val="tx1"/>
            </a:solidFill>
          </a:ln>
        </p:spPr>
      </p:pic>
      <p:sp>
        <p:nvSpPr>
          <p:cNvPr id="17" name="TextBox 16">
            <a:extLst>
              <a:ext uri="{FF2B5EF4-FFF2-40B4-BE49-F238E27FC236}">
                <a16:creationId xmlns:a16="http://schemas.microsoft.com/office/drawing/2014/main" id="{4404F8A7-ECA5-C411-44EB-257220421A43}"/>
              </a:ext>
            </a:extLst>
          </p:cNvPr>
          <p:cNvSpPr txBox="1"/>
          <p:nvPr/>
        </p:nvSpPr>
        <p:spPr>
          <a:xfrm>
            <a:off x="2886338" y="5235726"/>
            <a:ext cx="3337877" cy="1223412"/>
          </a:xfrm>
          <a:prstGeom prst="rect">
            <a:avLst/>
          </a:prstGeom>
          <a:noFill/>
          <a:ln>
            <a:solidFill>
              <a:schemeClr val="tx1"/>
            </a:solidFill>
          </a:ln>
        </p:spPr>
        <p:txBody>
          <a:bodyPr wrap="square">
            <a:spAutoFit/>
          </a:bodyPr>
          <a:lstStyle/>
          <a:p>
            <a:pPr algn="l" rtl="0" fontAlgn="base">
              <a:buNone/>
            </a:pPr>
            <a:r>
              <a:rPr lang="en-US" sz="1050" b="1"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rPr>
              <a:t>Replace this box </a:t>
            </a:r>
            <a:r>
              <a:rPr lang="en-US" sz="1050" b="0"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rPr>
              <a:t>with a QR code that links to your institution’s custom SSO login page.</a:t>
            </a:r>
            <a:r>
              <a:rPr lang="en-US" sz="1050" b="0" i="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br>
              <a:rPr lang="en-US" sz="1050" b="0" i="0">
                <a:solidFill>
                  <a:srgbClr val="000000"/>
                </a:solidFill>
                <a:effectLst/>
                <a:latin typeface="Open Sans" panose="020B0606030504020204" pitchFamily="34" charset="0"/>
                <a:ea typeface="Open Sans" panose="020B0606030504020204" pitchFamily="34" charset="0"/>
                <a:cs typeface="Open Sans" panose="020B0606030504020204" pitchFamily="34" charset="0"/>
              </a:rPr>
            </a:br>
            <a:r>
              <a:rPr lang="en-US" sz="1050" b="0"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rPr>
              <a:t>(See slide notes for full instructions.)</a:t>
            </a:r>
            <a:r>
              <a:rPr lang="en-US" sz="1050" b="0" i="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p>
          <a:p>
            <a:pPr algn="l" rtl="0" fontAlgn="base">
              <a:buNone/>
            </a:pPr>
            <a:r>
              <a:rPr lang="en-US" sz="1050" b="0"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US" sz="1050" b="0" i="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p>
          <a:p>
            <a:pPr algn="l" rtl="0" fontAlgn="base"/>
            <a:r>
              <a:rPr lang="en-US" sz="1050" b="1"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rPr>
              <a:t>If you do not use SSO:</a:t>
            </a:r>
            <a:r>
              <a:rPr lang="en-US" sz="1050" b="0" i="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br>
              <a:rPr lang="en-US" sz="1050" b="0" i="0">
                <a:solidFill>
                  <a:srgbClr val="000000"/>
                </a:solidFill>
                <a:effectLst/>
                <a:latin typeface="Open Sans" panose="020B0606030504020204" pitchFamily="34" charset="0"/>
                <a:ea typeface="Open Sans" panose="020B0606030504020204" pitchFamily="34" charset="0"/>
                <a:cs typeface="Open Sans" panose="020B0606030504020204" pitchFamily="34" charset="0"/>
              </a:rPr>
            </a:br>
            <a:r>
              <a:rPr lang="en-US" sz="1050" b="0"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rPr>
              <a:t>Simply direct users to:</a:t>
            </a:r>
            <a:r>
              <a:rPr lang="en-US" sz="1050" b="0" i="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br>
              <a:rPr lang="en-US" sz="1050" b="0" i="0">
                <a:solidFill>
                  <a:srgbClr val="000000"/>
                </a:solidFill>
                <a:effectLst/>
                <a:latin typeface="Open Sans" panose="020B0606030504020204" pitchFamily="34" charset="0"/>
                <a:ea typeface="Open Sans" panose="020B0606030504020204" pitchFamily="34" charset="0"/>
                <a:cs typeface="Open Sans" panose="020B0606030504020204" pitchFamily="34" charset="0"/>
              </a:rPr>
            </a:br>
            <a:r>
              <a:rPr lang="en-US" sz="1050" b="0" i="0" u="sng" strike="noStrike">
                <a:solidFill>
                  <a:srgbClr val="0000FF"/>
                </a:solidFill>
                <a:effectLst/>
                <a:latin typeface="Open Sans" panose="020B0606030504020204" pitchFamily="34" charset="0"/>
                <a:ea typeface="Open Sans" panose="020B0606030504020204" pitchFamily="34" charset="0"/>
                <a:cs typeface="Open Sans" panose="020B0606030504020204" pitchFamily="34" charset="0"/>
                <a:hlinkClick r:id="rId6"/>
              </a:rPr>
              <a:t>academicimpressions.com/member-resource-hub</a:t>
            </a:r>
            <a:endParaRPr lang="en-US" sz="1050" b="0" i="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561132017"/>
      </p:ext>
    </p:extLst>
  </p:cSld>
  <p:clrMapOvr>
    <a:masterClrMapping/>
  </p:clrMapOvr>
  <p:extLst>
    <p:ext uri="{6950BFC3-D8DA-4A85-94F7-54DA5524770B}">
      <p188:commentRel xmlns:p188="http://schemas.microsoft.com/office/powerpoint/2018/8/main" r:id="rId3"/>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B6039-1CE4-8A91-4FBD-98561909E894}"/>
              </a:ext>
            </a:extLst>
          </p:cNvPr>
          <p:cNvSpPr>
            <a:spLocks noGrp="1"/>
          </p:cNvSpPr>
          <p:nvPr>
            <p:ph type="title"/>
          </p:nvPr>
        </p:nvSpPr>
        <p:spPr/>
        <p:txBody>
          <a:bodyPr>
            <a:normAutofit fontScale="90000"/>
          </a:bodyPr>
          <a:lstStyle/>
          <a:p>
            <a:r>
              <a:rPr lang="en-US"/>
              <a:t>Slide Overview: Announcing Your Academic Impressions Membership</a:t>
            </a:r>
          </a:p>
        </p:txBody>
      </p:sp>
      <p:sp>
        <p:nvSpPr>
          <p:cNvPr id="3" name="Content Placeholder 2">
            <a:extLst>
              <a:ext uri="{FF2B5EF4-FFF2-40B4-BE49-F238E27FC236}">
                <a16:creationId xmlns:a16="http://schemas.microsoft.com/office/drawing/2014/main" id="{FDD68DD6-6771-7EF7-BEF4-E9F17D0EDBFB}"/>
              </a:ext>
            </a:extLst>
          </p:cNvPr>
          <p:cNvSpPr>
            <a:spLocks noGrp="1"/>
          </p:cNvSpPr>
          <p:nvPr>
            <p:ph sz="half" idx="1"/>
          </p:nvPr>
        </p:nvSpPr>
        <p:spPr/>
        <p:txBody>
          <a:bodyPr vert="horz" lIns="91440" tIns="45720" rIns="91440" bIns="45720" rtlCol="0" anchor="t">
            <a:normAutofit fontScale="55000" lnSpcReduction="20000"/>
          </a:bodyPr>
          <a:lstStyle/>
          <a:p>
            <a:pPr marL="0" indent="0">
              <a:buNone/>
            </a:pPr>
            <a:r>
              <a:rPr lang="en-US" sz="2400" dirty="0">
                <a:latin typeface="Open Sans"/>
                <a:ea typeface="Open Sans"/>
                <a:cs typeface="Open Sans"/>
              </a:rPr>
              <a:t>This slide is designed to inform your internal audience about your institution’s partnership with Academic Impressions. It highlights the benefits of membership and provides clear instructions on how employees can access trainings and resources.</a:t>
            </a:r>
          </a:p>
          <a:p>
            <a:pPr marL="0" indent="0">
              <a:buNone/>
            </a:pPr>
            <a:endParaRPr lang="en-US"/>
          </a:p>
        </p:txBody>
      </p:sp>
      <p:sp>
        <p:nvSpPr>
          <p:cNvPr id="4" name="Content Placeholder 3">
            <a:extLst>
              <a:ext uri="{FF2B5EF4-FFF2-40B4-BE49-F238E27FC236}">
                <a16:creationId xmlns:a16="http://schemas.microsoft.com/office/drawing/2014/main" id="{604767E2-0E16-3615-44AC-596D7C46A6F2}"/>
              </a:ext>
            </a:extLst>
          </p:cNvPr>
          <p:cNvSpPr>
            <a:spLocks noGrp="1"/>
          </p:cNvSpPr>
          <p:nvPr>
            <p:ph sz="half" idx="2"/>
          </p:nvPr>
        </p:nvSpPr>
        <p:spPr/>
        <p:txBody>
          <a:bodyPr vert="horz" lIns="91440" tIns="45720" rIns="91440" bIns="45720" rtlCol="0" anchor="t">
            <a:normAutofit fontScale="55000" lnSpcReduction="20000"/>
          </a:bodyPr>
          <a:lstStyle/>
          <a:p>
            <a:pPr marL="0" indent="0">
              <a:buNone/>
            </a:pPr>
            <a:r>
              <a:rPr lang="en-US" dirty="0">
                <a:latin typeface="Open Sans"/>
                <a:ea typeface="Open Sans"/>
                <a:cs typeface="Open Sans"/>
              </a:rPr>
              <a:t>Before sharing the slide, please complete the following customizations:</a:t>
            </a:r>
          </a:p>
          <a:p>
            <a:pPr marL="0" indent="0">
              <a:buNone/>
            </a:pPr>
            <a:r>
              <a:rPr lang="en-US" b="1" dirty="0">
                <a:latin typeface="Open Sans"/>
                <a:ea typeface="Open Sans"/>
                <a:cs typeface="Open Sans"/>
              </a:rPr>
              <a:t>1. Update Bracketed Text</a:t>
            </a:r>
          </a:p>
          <a:p>
            <a:pPr marL="0" indent="0">
              <a:buNone/>
            </a:pPr>
            <a:r>
              <a:rPr lang="en-US" dirty="0">
                <a:latin typeface="Open Sans"/>
                <a:ea typeface="Open Sans"/>
                <a:cs typeface="Open Sans"/>
              </a:rPr>
              <a:t>Replace all bracketed placeholders:</a:t>
            </a:r>
          </a:p>
          <a:p>
            <a:r>
              <a:rPr lang="en-US" dirty="0">
                <a:latin typeface="Open Sans"/>
                <a:ea typeface="Open Sans"/>
                <a:cs typeface="Open Sans"/>
              </a:rPr>
              <a:t>[YOUR INSTITUTION]</a:t>
            </a:r>
          </a:p>
          <a:p>
            <a:r>
              <a:rPr lang="en-US" dirty="0">
                <a:latin typeface="Open Sans"/>
                <a:ea typeface="Open Sans"/>
                <a:cs typeface="Open Sans"/>
              </a:rPr>
              <a:t>[EMAIL DOMAIN]</a:t>
            </a:r>
          </a:p>
          <a:p>
            <a:r>
              <a:rPr lang="en-US" dirty="0">
                <a:latin typeface="Open Sans"/>
                <a:ea typeface="Open Sans"/>
                <a:cs typeface="Open Sans"/>
              </a:rPr>
              <a:t>[log in with SSO] [be prompted to create a password]: choose which one is applicable to your account</a:t>
            </a:r>
          </a:p>
          <a:p>
            <a:pPr marL="0" indent="0">
              <a:buNone/>
            </a:pPr>
            <a:r>
              <a:rPr lang="en-US" b="1" dirty="0">
                <a:latin typeface="Open Sans"/>
                <a:ea typeface="Open Sans"/>
                <a:cs typeface="Open Sans"/>
              </a:rPr>
              <a:t>2. Insert Your Institution’s Branding</a:t>
            </a:r>
          </a:p>
          <a:p>
            <a:r>
              <a:rPr lang="en-US" dirty="0">
                <a:latin typeface="Open Sans"/>
                <a:ea typeface="Open Sans"/>
                <a:cs typeface="Open Sans"/>
              </a:rPr>
              <a:t>Add your </a:t>
            </a:r>
            <a:r>
              <a:rPr lang="en-US" b="1" dirty="0">
                <a:latin typeface="Open Sans"/>
                <a:ea typeface="Open Sans"/>
                <a:cs typeface="Open Sans"/>
              </a:rPr>
              <a:t>institution’s logo</a:t>
            </a:r>
            <a:r>
              <a:rPr lang="en-US" dirty="0">
                <a:latin typeface="Open Sans"/>
                <a:ea typeface="Open Sans"/>
                <a:cs typeface="Open Sans"/>
              </a:rPr>
              <a:t> in the designated area.</a:t>
            </a:r>
          </a:p>
          <a:p>
            <a:pPr marL="0" indent="0">
              <a:buNone/>
            </a:pPr>
            <a:r>
              <a:rPr lang="en-US" b="1" dirty="0">
                <a:latin typeface="Open Sans"/>
                <a:ea typeface="Open Sans"/>
                <a:cs typeface="Open Sans"/>
              </a:rPr>
              <a:t>3. Include a Sign-Up QR Code</a:t>
            </a:r>
          </a:p>
          <a:p>
            <a:r>
              <a:rPr lang="en-US" dirty="0">
                <a:latin typeface="Open Sans"/>
                <a:ea typeface="Open Sans"/>
                <a:cs typeface="Open Sans"/>
              </a:rPr>
              <a:t>Insert a </a:t>
            </a:r>
            <a:r>
              <a:rPr lang="en-US" b="1" dirty="0">
                <a:latin typeface="Open Sans"/>
                <a:ea typeface="Open Sans"/>
                <a:cs typeface="Open Sans"/>
              </a:rPr>
              <a:t>QR code</a:t>
            </a:r>
            <a:r>
              <a:rPr lang="en-US" dirty="0">
                <a:latin typeface="Open Sans"/>
                <a:ea typeface="Open Sans"/>
                <a:cs typeface="Open Sans"/>
              </a:rPr>
              <a:t> linking to your designated AI sign-up or access page.</a:t>
            </a:r>
          </a:p>
          <a:p>
            <a:r>
              <a:rPr lang="en-US" i="1" dirty="0">
                <a:latin typeface="Open Sans"/>
                <a:ea typeface="Open Sans"/>
                <a:cs typeface="Open Sans"/>
              </a:rPr>
              <a:t>Need help generating a QR code?</a:t>
            </a:r>
            <a:r>
              <a:rPr lang="en-US" dirty="0">
                <a:latin typeface="Open Sans"/>
                <a:ea typeface="Open Sans"/>
                <a:cs typeface="Open Sans"/>
              </a:rPr>
              <a:t> Step-by-step instructions are provided in the </a:t>
            </a:r>
            <a:r>
              <a:rPr lang="en-US" b="1" dirty="0">
                <a:latin typeface="Open Sans"/>
                <a:ea typeface="Open Sans"/>
                <a:cs typeface="Open Sans"/>
              </a:rPr>
              <a:t>Notes field on Slide 1</a:t>
            </a:r>
            <a:r>
              <a:rPr lang="en-US" dirty="0">
                <a:latin typeface="Open Sans"/>
                <a:ea typeface="Open Sans"/>
                <a:cs typeface="Open Sans"/>
              </a:rPr>
              <a:t>.</a:t>
            </a:r>
          </a:p>
          <a:p>
            <a:pPr marL="0" indent="0">
              <a:buNone/>
            </a:pPr>
            <a:endParaRPr lang="en-US"/>
          </a:p>
        </p:txBody>
      </p:sp>
    </p:spTree>
    <p:extLst>
      <p:ext uri="{BB962C8B-B14F-4D97-AF65-F5344CB8AC3E}">
        <p14:creationId xmlns:p14="http://schemas.microsoft.com/office/powerpoint/2010/main" val="38266856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On-screen Show (4:3)</PresentationFormat>
  <Slides>2</Slides>
  <Notes>1</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Slide Overview: Announcing Your Academic Impressions Membership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Brady Stanton</dc:creator>
  <cp:revision>39</cp:revision>
  <dcterms:created xsi:type="dcterms:W3CDTF">2025-08-01T17:12:02Z</dcterms:created>
  <dcterms:modified xsi:type="dcterms:W3CDTF">2025-08-06T20:19:39Z</dcterms:modified>
</cp:coreProperties>
</file>