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0_0.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6"/>
  </p:notesMasterIdLst>
  <p:sldIdLst>
    <p:sldId id="256" r:id="rId5"/>
  </p:sldIdLst>
  <p:sldSz cx="7772400" cy="10058400"/>
  <p:notesSz cx="6858000" cy="9144000"/>
  <p:embeddedFontLst>
    <p:embeddedFont>
      <p:font typeface="IBM Plex Sans" panose="020B0503050203000203" pitchFamily="34" charset="0"/>
      <p:regular r:id="rId7"/>
    </p:embeddedFont>
    <p:embeddedFont>
      <p:font typeface="Open Sans" panose="020B0606030504020204" pitchFamily="34" charset="0"/>
      <p:regular r:id="rId8"/>
      <p:bold r:id="rId9"/>
      <p:italic r:id="rId10"/>
      <p:boldItalic r:id="rId11"/>
    </p:embeddedFont>
    <p:embeddedFont>
      <p:font typeface="Open Sans Bold" panose="020B0606030504020204" pitchFamily="34" charset="0"/>
      <p:regular r:id="rId12"/>
      <p:bold r:id="rId13"/>
      <p:italic r:id="rId14"/>
      <p:boldItalic r:id="rId15"/>
    </p:embeddedFont>
    <p:embeddedFont>
      <p:font typeface="Open Sans Bold Italics" panose="020B0606030504020204" pitchFamily="34" charset="0"/>
      <p:regular r:id="rId16"/>
      <p:bold r:id="rId17"/>
      <p:italic r:id="rId18"/>
      <p:boldItalic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EFE2427-5C8A-3C86-C81C-C8D308BD1614}" name="Sarah Adams" initials="SA" userId="S::sarah.adams@academicimpressions.com::04a541ab-0864-4996-97bf-11c9ae9d067d" providerId="AD"/>
  <p188:author id="{BF04202B-0FA2-5339-8821-55F9CCD21703}" name="Brady Stanton" initials="BS" userId="S::brady@academicimpressions.com::0de0863b-e0c5-41f5-b57c-e994af219cc4" providerId="AD"/>
  <p188:author id="{270E7B42-798B-F5A4-5EA3-377471D326CA}" name="Nicole Pruitt" initials="NP" userId="S::nicole@academicimpressions.com::77e1a2b2-b356-4f94-a89b-3c5d9a4b6b01" providerId="AD"/>
  <p188:author id="{C1F642C3-3BCA-F537-09D4-718A976B9A9E}" name="Kerry Hanson" initials="KH" userId="S::kerry@academicimpressions.com::9ae744e5-d338-4a3f-9adc-da797e02555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FC0E11-018D-4EE3-B712-18FAB3FB82E4}" v="5" dt="2026-03-03T19:18:13.9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8"/>
  </p:normalViewPr>
  <p:slideViewPr>
    <p:cSldViewPr snapToGrid="0">
      <p:cViewPr varScale="1">
        <p:scale>
          <a:sx n="82" d="100"/>
          <a:sy n="82" d="100"/>
        </p:scale>
        <p:origin x="2168"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18" Type="http://schemas.openxmlformats.org/officeDocument/2006/relationships/font" Target="fonts/font12.fntdata"/><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font" Target="fonts/font11.fntdata"/><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font" Target="fonts/font10.fntdata"/><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font" Target="fonts/font5.fntdata"/><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font" Target="fonts/font9.fntdata"/><Relationship Id="rId23" Type="http://schemas.openxmlformats.org/officeDocument/2006/relationships/tableStyles" Target="tableStyles.xml"/><Relationship Id="rId10" Type="http://schemas.openxmlformats.org/officeDocument/2006/relationships/font" Target="fonts/font4.fntdata"/><Relationship Id="rId19" Type="http://schemas.openxmlformats.org/officeDocument/2006/relationships/font" Target="fonts/font13.fntdata"/><Relationship Id="rId4" Type="http://schemas.openxmlformats.org/officeDocument/2006/relationships/slideMaster" Target="slideMasters/slideMaster1.xml"/><Relationship Id="rId9" Type="http://schemas.openxmlformats.org/officeDocument/2006/relationships/font" Target="fonts/font3.fntdata"/><Relationship Id="rId14" Type="http://schemas.openxmlformats.org/officeDocument/2006/relationships/font" Target="fonts/font8.fntdata"/><Relationship Id="rId22" Type="http://schemas.openxmlformats.org/officeDocument/2006/relationships/theme" Target="theme/theme1.xml"/></Relationships>
</file>

<file path=ppt/comments/modernComment_100_0.xml><?xml version="1.0" encoding="utf-8"?>
<p188:cmLst xmlns:a="http://schemas.openxmlformats.org/drawingml/2006/main" xmlns:r="http://schemas.openxmlformats.org/officeDocument/2006/relationships" xmlns:p188="http://schemas.microsoft.com/office/powerpoint/2018/8/main">
  <p188:cm id="{9D585104-F1BA-4A81-A98B-3CA55377F880}" authorId="{C1F642C3-3BCA-F537-09D4-718A976B9A9E}" created="2025-07-25T18:34:38.103">
    <ac:txMkLst xmlns:ac="http://schemas.microsoft.com/office/drawing/2013/main/command">
      <pc:docMk xmlns:pc="http://schemas.microsoft.com/office/powerpoint/2013/main/command"/>
      <pc:sldMk xmlns:pc="http://schemas.microsoft.com/office/powerpoint/2013/main/command" cId="0" sldId="256"/>
      <ac:spMk id="26" creationId="{00000000-0000-0000-0000-000000000000}"/>
      <ac:txMk cp="0" len="209">
        <ac:context len="378" hash="3654938131"/>
      </ac:txMk>
    </ac:txMkLst>
    <p188:pos x="1988927" y="311462"/>
    <p188:replyLst>
      <p188:reply id="{19BB5D31-3893-4DC2-9382-1E7472E7BD0A}" authorId="{270E7B42-798B-F5A4-5EA3-377471D326CA}" created="2025-07-25T19:32:59.190">
        <p188:txBody>
          <a:bodyPr/>
          <a:lstStyle/>
          <a:p>
            <a:r>
              <a:rPr lang="en-US"/>
              <a:t>Yes</a:t>
            </a:r>
          </a:p>
        </p188:txBody>
      </p188:reply>
    </p188:replyLst>
    <p188:txBody>
      <a:bodyPr/>
      <a:lstStyle/>
      <a:p>
        <a:r>
          <a:rPr lang="en-US"/>
          <a:t>shoudl this say: Access your membership by visiting your institution’s SSO login page orhttps://www.academicimpressions.com/member-resource-hub.</a:t>
        </a:r>
      </a:p>
    </p188:txBody>
    <p188:extLst>
      <p:ext xmlns:p="http://schemas.openxmlformats.org/presentationml/2006/main" uri="{57CB4572-C831-44C2-8A1C-0ADB6CCDFE69}">
        <p223:reactions xmlns:p223="http://schemas.microsoft.com/office/powerpoint/2022/03/main">
          <p223:rxn type="👍">
            <p223:instance time="2025-07-25T19:23:55.548" authorId="{270E7B42-798B-F5A4-5EA3-377471D326CA}"/>
          </p223:rxn>
        </p223:reactions>
      </p:ext>
    </p188:extLst>
  </p188:cm>
  <p188:cm id="{96EEB53C-BB36-4B12-A414-A0B73DEC0454}" authorId="{C1F642C3-3BCA-F537-09D4-718A976B9A9E}" created="2025-07-25T18:39:41.010">
    <ac:deMkLst xmlns:ac="http://schemas.microsoft.com/office/drawing/2013/main/command">
      <pc:docMk xmlns:pc="http://schemas.microsoft.com/office/powerpoint/2013/main/command"/>
      <pc:sldMk xmlns:pc="http://schemas.microsoft.com/office/powerpoint/2013/main/command" cId="0" sldId="256"/>
      <ac:spMk id="29" creationId="{00000000-0000-0000-0000-000000000000}"/>
    </ac:deMkLst>
    <p188:replyLst>
      <p188:reply id="{E7DD0A34-0877-46FE-99A5-750B1210C4E0}" authorId="{270E7B42-798B-F5A4-5EA3-377471D326CA}" created="2025-07-25T19:27:19.548">
        <p188:txBody>
          <a:bodyPr/>
          <a:lstStyle/>
          <a:p>
            <a:r>
              <a:rPr lang="en-US"/>
              <a:t>I updated this with a clickable link. I also took the company name out of the URL and made the link clickable in the middle section.</a:t>
            </a:r>
          </a:p>
        </p188:txBody>
      </p188:reply>
    </p188:replyLst>
    <p188:txBody>
      <a:bodyPr/>
      <a:lstStyle/>
      <a:p>
        <a:r>
          <a:rPr lang="en-US"/>
          <a:t>It doesn't seem like this link is clickable? I think we can just remove it or put the LinkedIn icon if we need to promote it? The center block is odd too, we don't need our company name next to the logo. We can just have the URL</a:t>
        </a:r>
      </a:p>
    </p188:txBody>
  </p188:cm>
  <p188:cm id="{1A37F621-9892-4AFD-A852-1223EA159889}" authorId="{C1F642C3-3BCA-F537-09D4-718A976B9A9E}" created="2025-07-25T18:57:23.329">
    <ac:deMkLst xmlns:ac="http://schemas.microsoft.com/office/drawing/2013/main/command">
      <pc:docMk xmlns:pc="http://schemas.microsoft.com/office/powerpoint/2013/main/command"/>
      <pc:sldMk xmlns:pc="http://schemas.microsoft.com/office/powerpoint/2013/main/command" cId="0" sldId="256"/>
      <ac:picMk id="31" creationId="{541E67D3-64D4-97EA-9F58-8EBFB1F352CF}"/>
    </ac:deMkLst>
    <p188:replyLst>
      <p188:reply id="{785EF306-7A37-427A-A678-127DEBEAD166}" authorId="{270E7B42-798B-F5A4-5EA3-377471D326CA}" created="2025-07-25T19:32:47.735">
        <p188:txBody>
          <a:bodyPr/>
          <a:lstStyle/>
          <a:p>
            <a:r>
              <a:rPr lang="en-US"/>
              <a:t>That should go to a sorted by Faculty Vitality trainings. I re-added the original QR code.</a:t>
            </a:r>
          </a:p>
        </p188:txBody>
      </p188:reply>
    </p188:replyLst>
    <p188:txBody>
      <a:bodyPr/>
      <a:lstStyle/>
      <a:p>
        <a:r>
          <a:rPr lang="en-US"/>
          <a:t>where should this point?</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E0E23E-468F-47CA-B505-BC375905E19C}" type="datetimeFigureOut">
              <a:rPr lang="en-US" smtClean="0"/>
              <a:t>3/4/26</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CD46F4-2344-46A5-9EC3-0A04D92CCF14}" type="slidenum">
              <a:rPr lang="en-US" smtClean="0"/>
              <a:t>‹#›</a:t>
            </a:fld>
            <a:endParaRPr lang="en-US"/>
          </a:p>
        </p:txBody>
      </p:sp>
    </p:spTree>
    <p:extLst>
      <p:ext uri="{BB962C8B-B14F-4D97-AF65-F5344CB8AC3E}">
        <p14:creationId xmlns:p14="http://schemas.microsoft.com/office/powerpoint/2010/main" val="2008899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4CD46F4-2344-46A5-9EC3-0A04D92CCF14}" type="slidenum">
              <a:rPr lang="en-US" smtClean="0"/>
              <a:t>1</a:t>
            </a:fld>
            <a:endParaRPr lang="en-US"/>
          </a:p>
        </p:txBody>
      </p:sp>
    </p:spTree>
    <p:extLst>
      <p:ext uri="{BB962C8B-B14F-4D97-AF65-F5344CB8AC3E}">
        <p14:creationId xmlns:p14="http://schemas.microsoft.com/office/powerpoint/2010/main" val="2997782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3/4/26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academicimpressions.com/courses/1122-fac-advising-free-sfwd/" TargetMode="External"/><Relationship Id="rId13" Type="http://schemas.openxmlformats.org/officeDocument/2006/relationships/hyperlink" Target="https://www.academicimpressions.com/courses/1121-mindfulness-sfwd/" TargetMode="External"/><Relationship Id="rId18" Type="http://schemas.openxmlformats.org/officeDocument/2006/relationships/hyperlink" Target="https://www.academicimpressions.com/member-resource-hub" TargetMode="External"/><Relationship Id="rId3" Type="http://schemas.microsoft.com/office/2018/10/relationships/comments" Target="../comments/modernComment_100_0.xml"/><Relationship Id="rId21" Type="http://schemas.openxmlformats.org/officeDocument/2006/relationships/hyperlink" Target="https://www.linkedin.com/company/academic-impressions/" TargetMode="External"/><Relationship Id="rId7" Type="http://schemas.openxmlformats.org/officeDocument/2006/relationships/hyperlink" Target="https://www.academicimpressions.com/courses/1024-pedagogy-free-sfwd/" TargetMode="External"/><Relationship Id="rId12" Type="http://schemas.openxmlformats.org/officeDocument/2006/relationships/hyperlink" Target="https://www.academicimpressions.com/courses/0523-trauma-classroom-sfwd/" TargetMode="External"/><Relationship Id="rId17" Type="http://schemas.openxmlformats.org/officeDocument/2006/relationships/hyperlink" Target="https://www.academicimpressions.com/reclaiming-your-power/" TargetMode="External"/><Relationship Id="rId2" Type="http://schemas.openxmlformats.org/officeDocument/2006/relationships/notesSlide" Target="../notesSlides/notesSlide1.xml"/><Relationship Id="rId16" Type="http://schemas.openxmlformats.org/officeDocument/2006/relationships/hyperlink" Target="https://www.academicimpressions.com/courses/0521-narrative-arc-sfwd/" TargetMode="External"/><Relationship Id="rId20" Type="http://schemas.openxmlformats.org/officeDocument/2006/relationships/hyperlink" Target="http://www.academicimpressions.com" TargetMode="External"/><Relationship Id="rId1" Type="http://schemas.openxmlformats.org/officeDocument/2006/relationships/slideLayout" Target="../slideLayouts/slideLayout7.xml"/><Relationship Id="rId6" Type="http://schemas.openxmlformats.org/officeDocument/2006/relationships/image" Target="../media/image3.jpeg"/><Relationship Id="rId11" Type="http://schemas.openxmlformats.org/officeDocument/2006/relationships/hyperlink" Target="https://www.academicimpressions.com/courses/0623-first-gen-faculty-sfwd/" TargetMode="External"/><Relationship Id="rId5" Type="http://schemas.openxmlformats.org/officeDocument/2006/relationships/image" Target="../media/image2.svg"/><Relationship Id="rId15" Type="http://schemas.openxmlformats.org/officeDocument/2006/relationships/hyperlink" Target="https://www.academicimpressions.com/setting-boundaries-empathy/" TargetMode="External"/><Relationship Id="rId23" Type="http://schemas.openxmlformats.org/officeDocument/2006/relationships/image" Target="../media/image4.jpeg"/><Relationship Id="rId10" Type="http://schemas.openxmlformats.org/officeDocument/2006/relationships/hyperlink" Target="https://www.academicimpressions.com/courses/0923-politics-mid-career-sfwd/" TargetMode="External"/><Relationship Id="rId19" Type="http://schemas.openxmlformats.org/officeDocument/2006/relationships/hyperlink" Target="https://www.academicimpressions.com/my-account/my-path/" TargetMode="External"/><Relationship Id="rId4" Type="http://schemas.openxmlformats.org/officeDocument/2006/relationships/image" Target="../media/image1.png"/><Relationship Id="rId9" Type="http://schemas.openxmlformats.org/officeDocument/2006/relationships/hyperlink" Target="https://www.academicimpressions.com/courses/0122-roadmap-free-sfwd/" TargetMode="External"/><Relationship Id="rId14" Type="http://schemas.openxmlformats.org/officeDocument/2006/relationships/hyperlink" Target="https://www.academicimpressions.com/courses/1222-time-management-sfwd/" TargetMode="External"/><Relationship Id="rId22" Type="http://schemas.openxmlformats.org/officeDocument/2006/relationships/hyperlink" Target="http://www.academicimpressions.com/sso/pit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41297" y="9391879"/>
            <a:ext cx="1767088" cy="419995"/>
          </a:xfrm>
          <a:custGeom>
            <a:avLst/>
            <a:gdLst/>
            <a:ahLst/>
            <a:cxnLst/>
            <a:rect l="l" t="t" r="r" b="b"/>
            <a:pathLst>
              <a:path w="1767088" h="419995">
                <a:moveTo>
                  <a:pt x="0" y="0"/>
                </a:moveTo>
                <a:lnTo>
                  <a:pt x="1767087" y="0"/>
                </a:lnTo>
                <a:lnTo>
                  <a:pt x="1767087" y="419995"/>
                </a:lnTo>
                <a:lnTo>
                  <a:pt x="0" y="419995"/>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grpSp>
        <p:nvGrpSpPr>
          <p:cNvPr id="3" name="Group 3"/>
          <p:cNvGrpSpPr>
            <a:grpSpLocks noChangeAspect="1"/>
          </p:cNvGrpSpPr>
          <p:nvPr/>
        </p:nvGrpSpPr>
        <p:grpSpPr>
          <a:xfrm>
            <a:off x="2030092" y="3403597"/>
            <a:ext cx="9525" cy="706117"/>
            <a:chOff x="0" y="0"/>
            <a:chExt cx="9525" cy="706120"/>
          </a:xfrm>
        </p:grpSpPr>
        <p:sp>
          <p:nvSpPr>
            <p:cNvPr id="4" name="Freeform 4"/>
            <p:cNvSpPr/>
            <p:nvPr/>
          </p:nvSpPr>
          <p:spPr>
            <a:xfrm>
              <a:off x="0" y="0"/>
              <a:ext cx="9525" cy="706120"/>
            </a:xfrm>
            <a:custGeom>
              <a:avLst/>
              <a:gdLst/>
              <a:ahLst/>
              <a:cxnLst/>
              <a:rect l="l" t="t" r="r" b="b"/>
              <a:pathLst>
                <a:path w="9525" h="706120">
                  <a:moveTo>
                    <a:pt x="9525" y="0"/>
                  </a:moveTo>
                  <a:lnTo>
                    <a:pt x="9525" y="706120"/>
                  </a:lnTo>
                  <a:lnTo>
                    <a:pt x="0" y="706120"/>
                  </a:lnTo>
                  <a:lnTo>
                    <a:pt x="0" y="0"/>
                  </a:lnTo>
                  <a:close/>
                </a:path>
              </a:pathLst>
            </a:custGeom>
            <a:solidFill>
              <a:srgbClr val="082544"/>
            </a:solidFill>
          </p:spPr>
          <p:txBody>
            <a:bodyPr/>
            <a:lstStyle/>
            <a:p>
              <a:endParaRPr lang="en-US"/>
            </a:p>
          </p:txBody>
        </p:sp>
      </p:grpSp>
      <p:grpSp>
        <p:nvGrpSpPr>
          <p:cNvPr id="5" name="Group 5"/>
          <p:cNvGrpSpPr>
            <a:grpSpLocks noChangeAspect="1"/>
          </p:cNvGrpSpPr>
          <p:nvPr/>
        </p:nvGrpSpPr>
        <p:grpSpPr>
          <a:xfrm>
            <a:off x="2476500" y="9455382"/>
            <a:ext cx="6353" cy="325907"/>
            <a:chOff x="0" y="0"/>
            <a:chExt cx="6350" cy="325907"/>
          </a:xfrm>
        </p:grpSpPr>
        <p:sp>
          <p:nvSpPr>
            <p:cNvPr id="6" name="Freeform 6"/>
            <p:cNvSpPr/>
            <p:nvPr/>
          </p:nvSpPr>
          <p:spPr>
            <a:xfrm>
              <a:off x="0" y="0"/>
              <a:ext cx="6350" cy="325882"/>
            </a:xfrm>
            <a:custGeom>
              <a:avLst/>
              <a:gdLst/>
              <a:ahLst/>
              <a:cxnLst/>
              <a:rect l="l" t="t" r="r" b="b"/>
              <a:pathLst>
                <a:path w="6350" h="325882">
                  <a:moveTo>
                    <a:pt x="6350" y="0"/>
                  </a:moveTo>
                  <a:lnTo>
                    <a:pt x="6350" y="325882"/>
                  </a:lnTo>
                  <a:lnTo>
                    <a:pt x="0" y="325882"/>
                  </a:lnTo>
                  <a:lnTo>
                    <a:pt x="0" y="0"/>
                  </a:lnTo>
                  <a:close/>
                </a:path>
              </a:pathLst>
            </a:custGeom>
            <a:solidFill>
              <a:srgbClr val="808285"/>
            </a:solidFill>
          </p:spPr>
          <p:txBody>
            <a:bodyPr/>
            <a:lstStyle/>
            <a:p>
              <a:endParaRPr lang="en-US"/>
            </a:p>
          </p:txBody>
        </p:sp>
      </p:grpSp>
      <p:grpSp>
        <p:nvGrpSpPr>
          <p:cNvPr id="7" name="Group 7"/>
          <p:cNvGrpSpPr>
            <a:grpSpLocks noChangeAspect="1"/>
          </p:cNvGrpSpPr>
          <p:nvPr/>
        </p:nvGrpSpPr>
        <p:grpSpPr>
          <a:xfrm>
            <a:off x="3985898" y="3403597"/>
            <a:ext cx="9525" cy="706117"/>
            <a:chOff x="0" y="0"/>
            <a:chExt cx="9525" cy="706120"/>
          </a:xfrm>
        </p:grpSpPr>
        <p:sp>
          <p:nvSpPr>
            <p:cNvPr id="8" name="Freeform 8"/>
            <p:cNvSpPr/>
            <p:nvPr/>
          </p:nvSpPr>
          <p:spPr>
            <a:xfrm>
              <a:off x="0" y="0"/>
              <a:ext cx="9525" cy="706120"/>
            </a:xfrm>
            <a:custGeom>
              <a:avLst/>
              <a:gdLst/>
              <a:ahLst/>
              <a:cxnLst/>
              <a:rect l="l" t="t" r="r" b="b"/>
              <a:pathLst>
                <a:path w="9525" h="706120">
                  <a:moveTo>
                    <a:pt x="9525" y="0"/>
                  </a:moveTo>
                  <a:lnTo>
                    <a:pt x="9525" y="706120"/>
                  </a:lnTo>
                  <a:lnTo>
                    <a:pt x="0" y="706120"/>
                  </a:lnTo>
                  <a:lnTo>
                    <a:pt x="0" y="0"/>
                  </a:lnTo>
                  <a:close/>
                </a:path>
              </a:pathLst>
            </a:custGeom>
            <a:solidFill>
              <a:srgbClr val="082544"/>
            </a:solidFill>
          </p:spPr>
          <p:txBody>
            <a:bodyPr/>
            <a:lstStyle/>
            <a:p>
              <a:endParaRPr lang="en-US"/>
            </a:p>
          </p:txBody>
        </p:sp>
      </p:grpSp>
      <p:grpSp>
        <p:nvGrpSpPr>
          <p:cNvPr id="9" name="Group 9"/>
          <p:cNvGrpSpPr>
            <a:grpSpLocks noChangeAspect="1"/>
          </p:cNvGrpSpPr>
          <p:nvPr/>
        </p:nvGrpSpPr>
        <p:grpSpPr>
          <a:xfrm>
            <a:off x="5067414" y="9455382"/>
            <a:ext cx="6353" cy="322440"/>
            <a:chOff x="0" y="0"/>
            <a:chExt cx="6350" cy="322440"/>
          </a:xfrm>
        </p:grpSpPr>
        <p:sp>
          <p:nvSpPr>
            <p:cNvPr id="10" name="Freeform 10"/>
            <p:cNvSpPr/>
            <p:nvPr/>
          </p:nvSpPr>
          <p:spPr>
            <a:xfrm>
              <a:off x="0" y="0"/>
              <a:ext cx="6350" cy="322453"/>
            </a:xfrm>
            <a:custGeom>
              <a:avLst/>
              <a:gdLst/>
              <a:ahLst/>
              <a:cxnLst/>
              <a:rect l="l" t="t" r="r" b="b"/>
              <a:pathLst>
                <a:path w="6350" h="322453">
                  <a:moveTo>
                    <a:pt x="6350" y="0"/>
                  </a:moveTo>
                  <a:lnTo>
                    <a:pt x="6350" y="322453"/>
                  </a:lnTo>
                  <a:lnTo>
                    <a:pt x="0" y="322453"/>
                  </a:lnTo>
                  <a:lnTo>
                    <a:pt x="0" y="0"/>
                  </a:lnTo>
                  <a:close/>
                </a:path>
              </a:pathLst>
            </a:custGeom>
            <a:solidFill>
              <a:srgbClr val="808285"/>
            </a:solidFill>
          </p:spPr>
          <p:txBody>
            <a:bodyPr/>
            <a:lstStyle/>
            <a:p>
              <a:endParaRPr lang="en-US"/>
            </a:p>
          </p:txBody>
        </p:sp>
      </p:grpSp>
      <p:grpSp>
        <p:nvGrpSpPr>
          <p:cNvPr id="11" name="Group 11"/>
          <p:cNvGrpSpPr>
            <a:grpSpLocks noChangeAspect="1"/>
          </p:cNvGrpSpPr>
          <p:nvPr/>
        </p:nvGrpSpPr>
        <p:grpSpPr>
          <a:xfrm>
            <a:off x="431797" y="431797"/>
            <a:ext cx="6908797" cy="2260597"/>
            <a:chOff x="0" y="0"/>
            <a:chExt cx="6908800" cy="2260600"/>
          </a:xfrm>
        </p:grpSpPr>
        <p:sp>
          <p:nvSpPr>
            <p:cNvPr id="12" name="Freeform 12"/>
            <p:cNvSpPr/>
            <p:nvPr/>
          </p:nvSpPr>
          <p:spPr>
            <a:xfrm>
              <a:off x="0" y="0"/>
              <a:ext cx="6908800" cy="2260600"/>
            </a:xfrm>
            <a:custGeom>
              <a:avLst/>
              <a:gdLst/>
              <a:ahLst/>
              <a:cxnLst/>
              <a:rect l="l" t="t" r="r" b="b"/>
              <a:pathLst>
                <a:path w="6908800" h="2260600">
                  <a:moveTo>
                    <a:pt x="12700" y="2235200"/>
                  </a:moveTo>
                  <a:lnTo>
                    <a:pt x="6896100" y="2235200"/>
                  </a:lnTo>
                  <a:lnTo>
                    <a:pt x="6896100" y="2247900"/>
                  </a:lnTo>
                  <a:lnTo>
                    <a:pt x="6883400" y="2247900"/>
                  </a:lnTo>
                  <a:lnTo>
                    <a:pt x="6883400" y="12700"/>
                  </a:lnTo>
                  <a:lnTo>
                    <a:pt x="6896100" y="12700"/>
                  </a:lnTo>
                  <a:lnTo>
                    <a:pt x="6896100" y="25400"/>
                  </a:lnTo>
                  <a:lnTo>
                    <a:pt x="12700" y="25400"/>
                  </a:lnTo>
                  <a:lnTo>
                    <a:pt x="12700" y="12700"/>
                  </a:lnTo>
                  <a:lnTo>
                    <a:pt x="25400" y="12700"/>
                  </a:lnTo>
                  <a:lnTo>
                    <a:pt x="25400" y="2247900"/>
                  </a:lnTo>
                  <a:lnTo>
                    <a:pt x="12700" y="2247900"/>
                  </a:lnTo>
                  <a:lnTo>
                    <a:pt x="12700" y="2235200"/>
                  </a:lnTo>
                  <a:moveTo>
                    <a:pt x="12700" y="2260600"/>
                  </a:moveTo>
                  <a:lnTo>
                    <a:pt x="0" y="2260600"/>
                  </a:lnTo>
                  <a:lnTo>
                    <a:pt x="0" y="0"/>
                  </a:lnTo>
                  <a:lnTo>
                    <a:pt x="6908800" y="0"/>
                  </a:lnTo>
                  <a:lnTo>
                    <a:pt x="6908800" y="2260600"/>
                  </a:lnTo>
                  <a:lnTo>
                    <a:pt x="12700" y="2260600"/>
                  </a:lnTo>
                  <a:close/>
                </a:path>
              </a:pathLst>
            </a:custGeom>
            <a:solidFill>
              <a:srgbClr val="FFFFFF"/>
            </a:solidFill>
          </p:spPr>
          <p:txBody>
            <a:bodyPr/>
            <a:lstStyle/>
            <a:p>
              <a:endParaRPr lang="en-US"/>
            </a:p>
          </p:txBody>
        </p:sp>
      </p:grpSp>
      <p:grpSp>
        <p:nvGrpSpPr>
          <p:cNvPr id="13" name="Group 13"/>
          <p:cNvGrpSpPr>
            <a:grpSpLocks noChangeAspect="1"/>
          </p:cNvGrpSpPr>
          <p:nvPr/>
        </p:nvGrpSpPr>
        <p:grpSpPr>
          <a:xfrm>
            <a:off x="5776598" y="3403597"/>
            <a:ext cx="9525" cy="706117"/>
            <a:chOff x="0" y="0"/>
            <a:chExt cx="9525" cy="706120"/>
          </a:xfrm>
        </p:grpSpPr>
        <p:sp>
          <p:nvSpPr>
            <p:cNvPr id="14" name="Freeform 14"/>
            <p:cNvSpPr/>
            <p:nvPr/>
          </p:nvSpPr>
          <p:spPr>
            <a:xfrm>
              <a:off x="0" y="0"/>
              <a:ext cx="9525" cy="706120"/>
            </a:xfrm>
            <a:custGeom>
              <a:avLst/>
              <a:gdLst/>
              <a:ahLst/>
              <a:cxnLst/>
              <a:rect l="l" t="t" r="r" b="b"/>
              <a:pathLst>
                <a:path w="9525" h="706120">
                  <a:moveTo>
                    <a:pt x="9525" y="0"/>
                  </a:moveTo>
                  <a:lnTo>
                    <a:pt x="9525" y="706120"/>
                  </a:lnTo>
                  <a:lnTo>
                    <a:pt x="0" y="706120"/>
                  </a:lnTo>
                  <a:lnTo>
                    <a:pt x="0" y="0"/>
                  </a:lnTo>
                  <a:close/>
                </a:path>
              </a:pathLst>
            </a:custGeom>
            <a:solidFill>
              <a:srgbClr val="082544"/>
            </a:solidFill>
          </p:spPr>
          <p:txBody>
            <a:bodyPr/>
            <a:lstStyle/>
            <a:p>
              <a:endParaRPr lang="en-US"/>
            </a:p>
          </p:txBody>
        </p:sp>
      </p:grpSp>
      <p:sp>
        <p:nvSpPr>
          <p:cNvPr id="16" name="Freeform 16"/>
          <p:cNvSpPr/>
          <p:nvPr/>
        </p:nvSpPr>
        <p:spPr>
          <a:xfrm>
            <a:off x="352244" y="203024"/>
            <a:ext cx="6922294" cy="2595343"/>
          </a:xfrm>
          <a:custGeom>
            <a:avLst/>
            <a:gdLst/>
            <a:ahLst/>
            <a:cxnLst/>
            <a:rect l="l" t="t" r="r" b="b"/>
            <a:pathLst>
              <a:path w="6922294" h="2595343">
                <a:moveTo>
                  <a:pt x="0" y="0"/>
                </a:moveTo>
                <a:lnTo>
                  <a:pt x="6922295" y="0"/>
                </a:lnTo>
                <a:lnTo>
                  <a:pt x="6922295" y="2595343"/>
                </a:lnTo>
                <a:lnTo>
                  <a:pt x="0" y="2595343"/>
                </a:lnTo>
                <a:lnTo>
                  <a:pt x="0" y="0"/>
                </a:lnTo>
                <a:close/>
              </a:path>
            </a:pathLst>
          </a:custGeom>
          <a:blipFill>
            <a:blip r:embed="rId6"/>
            <a:stretch>
              <a:fillRect t="-41754" b="-35614"/>
            </a:stretch>
          </a:blipFill>
          <a:ln w="47625" cap="sq">
            <a:solidFill>
              <a:srgbClr val="1F5075"/>
            </a:solidFill>
            <a:prstDash val="solid"/>
            <a:miter/>
          </a:ln>
        </p:spPr>
        <p:txBody>
          <a:bodyPr/>
          <a:lstStyle/>
          <a:p>
            <a:endParaRPr lang="en-US"/>
          </a:p>
        </p:txBody>
      </p:sp>
      <p:sp>
        <p:nvSpPr>
          <p:cNvPr id="17" name="TextBox 17"/>
          <p:cNvSpPr txBox="1"/>
          <p:nvPr/>
        </p:nvSpPr>
        <p:spPr>
          <a:xfrm>
            <a:off x="498638" y="529736"/>
            <a:ext cx="2124721" cy="1989544"/>
          </a:xfrm>
          <a:prstGeom prst="rect">
            <a:avLst/>
          </a:prstGeom>
        </p:spPr>
        <p:txBody>
          <a:bodyPr lIns="0" tIns="0" rIns="0" bIns="0" rtlCol="0" anchor="t">
            <a:spAutoFit/>
          </a:bodyPr>
          <a:lstStyle/>
          <a:p>
            <a:pPr algn="l">
              <a:lnSpc>
                <a:spcPts val="3843"/>
              </a:lnSpc>
            </a:pPr>
            <a:r>
              <a:rPr lang="en-US" sz="3636" b="1" i="1" spc="-3">
                <a:solidFill>
                  <a:srgbClr val="FFFFFF"/>
                </a:solidFill>
                <a:latin typeface="Open Sans Bold Italics"/>
                <a:ea typeface="Open Sans Bold Italics"/>
                <a:cs typeface="Open Sans Bold Italics"/>
                <a:sym typeface="Open Sans Bold Italics"/>
              </a:rPr>
              <a:t>FACULTY SUPPORT FOR ALL STAGES</a:t>
            </a:r>
          </a:p>
        </p:txBody>
      </p:sp>
      <p:sp>
        <p:nvSpPr>
          <p:cNvPr id="18" name="TextBox 18"/>
          <p:cNvSpPr txBox="1"/>
          <p:nvPr/>
        </p:nvSpPr>
        <p:spPr>
          <a:xfrm>
            <a:off x="325081" y="4277677"/>
            <a:ext cx="6742451" cy="288412"/>
          </a:xfrm>
          <a:prstGeom prst="rect">
            <a:avLst/>
          </a:prstGeom>
        </p:spPr>
        <p:txBody>
          <a:bodyPr wrap="square" lIns="0" tIns="0" rIns="0" bIns="0" rtlCol="0" anchor="t">
            <a:spAutoFit/>
          </a:bodyPr>
          <a:lstStyle/>
          <a:p>
            <a:pPr>
              <a:lnSpc>
                <a:spcPts val="2379"/>
              </a:lnSpc>
            </a:pPr>
            <a:r>
              <a:rPr lang="en-US" sz="1700" spc="47" dirty="0">
                <a:solidFill>
                  <a:srgbClr val="082544"/>
                </a:solidFill>
                <a:ea typeface="+mn-lt"/>
                <a:cs typeface="+mn-lt"/>
                <a:sym typeface="IBM Plex Sans"/>
              </a:rPr>
              <a:t>Explore On-Demand Programs to Support Your Faculty Vitality</a:t>
            </a:r>
            <a:endParaRPr lang="en-US" dirty="0"/>
          </a:p>
        </p:txBody>
      </p:sp>
      <p:sp>
        <p:nvSpPr>
          <p:cNvPr id="19" name="TextBox 19"/>
          <p:cNvSpPr txBox="1"/>
          <p:nvPr/>
        </p:nvSpPr>
        <p:spPr>
          <a:xfrm>
            <a:off x="304800" y="2972048"/>
            <a:ext cx="4745698" cy="280670"/>
          </a:xfrm>
          <a:prstGeom prst="rect">
            <a:avLst/>
          </a:prstGeom>
        </p:spPr>
        <p:txBody>
          <a:bodyPr lIns="0" tIns="0" rIns="0" bIns="0" rtlCol="0" anchor="t">
            <a:spAutoFit/>
          </a:bodyPr>
          <a:lstStyle/>
          <a:p>
            <a:pPr algn="l">
              <a:lnSpc>
                <a:spcPts val="2380"/>
              </a:lnSpc>
            </a:pPr>
            <a:r>
              <a:rPr lang="en-US" sz="1700" spc="47">
                <a:solidFill>
                  <a:srgbClr val="082544"/>
                </a:solidFill>
                <a:latin typeface="IBM Plex Sans"/>
                <a:ea typeface="IBM Plex Sans"/>
                <a:cs typeface="IBM Plex Sans"/>
                <a:sym typeface="IBM Plex Sans"/>
              </a:rPr>
              <a:t>ACADEMIC IMPRESSIONS BY THE NUMBERS</a:t>
            </a:r>
          </a:p>
        </p:txBody>
      </p:sp>
      <p:sp>
        <p:nvSpPr>
          <p:cNvPr id="20" name="TextBox 20"/>
          <p:cNvSpPr txBox="1"/>
          <p:nvPr/>
        </p:nvSpPr>
        <p:spPr>
          <a:xfrm>
            <a:off x="2197103" y="3411217"/>
            <a:ext cx="1700060" cy="461665"/>
          </a:xfrm>
          <a:prstGeom prst="rect">
            <a:avLst/>
          </a:prstGeom>
        </p:spPr>
        <p:txBody>
          <a:bodyPr lIns="0" tIns="0" rIns="0" bIns="0" rtlCol="0" anchor="t">
            <a:spAutoFit/>
          </a:bodyPr>
          <a:lstStyle/>
          <a:p>
            <a:pPr>
              <a:lnSpc>
                <a:spcPts val="1200"/>
              </a:lnSpc>
            </a:pPr>
            <a:r>
              <a:rPr lang="en-US" sz="1000" b="1" spc="-1">
                <a:solidFill>
                  <a:srgbClr val="004E93"/>
                </a:solidFill>
                <a:ea typeface="+mn-lt"/>
                <a:cs typeface="+mn-lt"/>
                <a:sym typeface="Open Sans Bold"/>
              </a:rPr>
              <a:t>3,500+ institutions served</a:t>
            </a:r>
            <a:r>
              <a:rPr lang="en-US" sz="1000" spc="-1">
                <a:solidFill>
                  <a:srgbClr val="004E93"/>
                </a:solidFill>
                <a:ea typeface="+mn-lt"/>
                <a:cs typeface="+mn-lt"/>
                <a:sym typeface="Open Sans Bold"/>
              </a:rPr>
              <a:t>—</a:t>
            </a:r>
            <a:r>
              <a:rPr lang="en-US" sz="1000" spc="-1">
                <a:ea typeface="+mn-lt"/>
                <a:cs typeface="+mn-lt"/>
                <a:sym typeface="Open Sans Bold"/>
              </a:rPr>
              <a:t>including nearly every type of college and university.</a:t>
            </a:r>
            <a:endParaRPr lang="en-US"/>
          </a:p>
        </p:txBody>
      </p:sp>
      <p:sp>
        <p:nvSpPr>
          <p:cNvPr id="21" name="TextBox 21"/>
          <p:cNvSpPr txBox="1"/>
          <p:nvPr/>
        </p:nvSpPr>
        <p:spPr>
          <a:xfrm>
            <a:off x="4140203" y="3414008"/>
            <a:ext cx="1494244" cy="461665"/>
          </a:xfrm>
          <a:prstGeom prst="rect">
            <a:avLst/>
          </a:prstGeom>
        </p:spPr>
        <p:txBody>
          <a:bodyPr lIns="0" tIns="0" rIns="0" bIns="0" rtlCol="0" anchor="t">
            <a:spAutoFit/>
          </a:bodyPr>
          <a:lstStyle/>
          <a:p>
            <a:pPr>
              <a:lnSpc>
                <a:spcPts val="1200"/>
              </a:lnSpc>
            </a:pPr>
            <a:r>
              <a:rPr lang="en-US" sz="1000" b="1" spc="-1">
                <a:solidFill>
                  <a:schemeClr val="tx2"/>
                </a:solidFill>
                <a:ea typeface="+mn-lt"/>
                <a:cs typeface="+mn-lt"/>
                <a:sym typeface="Open Sans"/>
              </a:rPr>
              <a:t>Programs built in partnership</a:t>
            </a:r>
            <a:r>
              <a:rPr lang="en-US" sz="1000" spc="-1">
                <a:solidFill>
                  <a:srgbClr val="000000"/>
                </a:solidFill>
                <a:ea typeface="+mn-lt"/>
                <a:cs typeface="+mn-lt"/>
                <a:sym typeface="Open Sans"/>
              </a:rPr>
              <a:t> with higher ed leaders.</a:t>
            </a:r>
            <a:endParaRPr lang="en-US">
              <a:ea typeface="+mn-lt"/>
              <a:cs typeface="+mn-lt"/>
            </a:endParaRPr>
          </a:p>
        </p:txBody>
      </p:sp>
      <p:sp>
        <p:nvSpPr>
          <p:cNvPr id="22" name="TextBox 22"/>
          <p:cNvSpPr txBox="1"/>
          <p:nvPr/>
        </p:nvSpPr>
        <p:spPr>
          <a:xfrm>
            <a:off x="304800" y="5623414"/>
            <a:ext cx="6885470" cy="3029099"/>
          </a:xfrm>
          <a:prstGeom prst="rect">
            <a:avLst/>
          </a:prstGeom>
        </p:spPr>
        <p:txBody>
          <a:bodyPr lIns="0" tIns="0" rIns="0" bIns="0" rtlCol="0" anchor="t">
            <a:spAutoFit/>
          </a:bodyPr>
          <a:lstStyle/>
          <a:p>
            <a:pPr algn="l">
              <a:lnSpc>
                <a:spcPts val="1662"/>
              </a:lnSpc>
            </a:pPr>
            <a:r>
              <a:rPr lang="en-US" sz="1100" dirty="0">
                <a:highlight>
                  <a:srgbClr val="FFFF00"/>
                </a:highlight>
                <a:latin typeface="Open Sans" panose="020B0606030504020204" pitchFamily="34" charset="0"/>
                <a:ea typeface="Open Sans" panose="020B0606030504020204" pitchFamily="34" charset="0"/>
                <a:cs typeface="Open Sans" panose="020B0606030504020204" pitchFamily="34" charset="0"/>
              </a:rPr>
              <a:t>Add your courses here. See below for suggested formatting:</a:t>
            </a:r>
            <a:endParaRPr sz="1100" dirty="0">
              <a:highlight>
                <a:srgbClr val="FFFF00"/>
              </a:highlight>
              <a:latin typeface="Open Sans" panose="020B0606030504020204" pitchFamily="34" charset="0"/>
              <a:ea typeface="Open Sans" panose="020B0606030504020204" pitchFamily="34" charset="0"/>
              <a:cs typeface="Open Sans" panose="020B0606030504020204" pitchFamily="34" charset="0"/>
            </a:endParaRP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7" tooltip="https://www.academicimpressions.com/courses/1024-pedagogy-free-sfwd/"/>
              </a:rPr>
              <a:t>Pedagogical Values: Understanding Your Teaching Practice </a:t>
            </a:r>
            <a:r>
              <a:rPr lang="en-US" sz="950" spc="0" dirty="0">
                <a:solidFill>
                  <a:srgbClr val="000000"/>
                </a:solidFill>
                <a:highlight>
                  <a:srgbClr val="FFFF00"/>
                </a:highlight>
                <a:latin typeface="Open Sans"/>
                <a:ea typeface="Open Sans"/>
                <a:cs typeface="Open Sans"/>
                <a:sym typeface="Open Sans"/>
              </a:rPr>
              <a:t>(Recorded Session)</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8" tooltip="https://www.academicimpressions.com/courses/1122-fac-advising-free-sfwd/"/>
              </a:rPr>
              <a:t>The Dual Role of Faculty Advising in Faculty Leadership and Student Success: A Time for Discussion </a:t>
            </a:r>
            <a:r>
              <a:rPr lang="en-US" sz="950" spc="0" dirty="0">
                <a:solidFill>
                  <a:srgbClr val="000000"/>
                </a:solidFill>
                <a:highlight>
                  <a:srgbClr val="FFFF00"/>
                </a:highlight>
                <a:latin typeface="Open Sans"/>
                <a:ea typeface="Open Sans"/>
                <a:cs typeface="Open Sans"/>
                <a:sym typeface="Open Sans"/>
              </a:rPr>
              <a:t> (Recorded Session)</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9" tooltip="https://www.academicimpressions.com/courses/0122-roadmap-free-sfwd/"/>
              </a:rPr>
              <a:t>Nurturing the Developmental Pathway for Research Faculty: An Interactive Discussion for Faculty Research Developers </a:t>
            </a:r>
            <a:r>
              <a:rPr lang="en-US" sz="950" spc="0" dirty="0">
                <a:solidFill>
                  <a:srgbClr val="000000"/>
                </a:solidFill>
                <a:highlight>
                  <a:srgbClr val="FFFF00"/>
                </a:highlight>
                <a:latin typeface="Open Sans"/>
                <a:ea typeface="Open Sans"/>
                <a:cs typeface="Open Sans"/>
                <a:sym typeface="Open Sans"/>
              </a:rPr>
              <a:t>(Recorded Session)</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10" tooltip="https://www.academicimpressions.com/courses/0923-politics-mid-career-sfwd/"/>
              </a:rPr>
              <a:t>Navigating Higher Education Politics as Mid-Career Faculty: A Time for Discussion</a:t>
            </a:r>
            <a:r>
              <a:rPr lang="en-US" sz="950" spc="0" dirty="0">
                <a:solidFill>
                  <a:srgbClr val="000000"/>
                </a:solidFill>
                <a:highlight>
                  <a:srgbClr val="FFFF00"/>
                </a:highlight>
                <a:latin typeface="Open Sans"/>
                <a:ea typeface="Open Sans"/>
                <a:cs typeface="Open Sans"/>
                <a:sym typeface="Open Sans"/>
              </a:rPr>
              <a:t> (Recorded Session)</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11" tooltip="https://www.academicimpressions.com/courses/0623-first-gen-faculty-sfwd/"/>
              </a:rPr>
              <a:t>Celebrating Success as First-Generation Faculty: A Time for Discussion</a:t>
            </a:r>
            <a:r>
              <a:rPr lang="en-US" sz="950" spc="0" dirty="0">
                <a:solidFill>
                  <a:srgbClr val="000000"/>
                </a:solidFill>
                <a:highlight>
                  <a:srgbClr val="FFFF00"/>
                </a:highlight>
                <a:latin typeface="Open Sans"/>
                <a:ea typeface="Open Sans"/>
                <a:cs typeface="Open Sans"/>
                <a:sym typeface="Open Sans"/>
              </a:rPr>
              <a:t> (Recorded Session)</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12" tooltip="https://www.academicimpressions.com/courses/0523-trauma-classroom-sfwd/"/>
              </a:rPr>
              <a:t>Incorporating Trauma-Informed Practices into the Classroom</a:t>
            </a:r>
            <a:r>
              <a:rPr lang="en-US" sz="950" spc="0" dirty="0">
                <a:solidFill>
                  <a:srgbClr val="000000"/>
                </a:solidFill>
                <a:highlight>
                  <a:srgbClr val="FFFF00"/>
                </a:highlight>
                <a:latin typeface="Open Sans"/>
                <a:ea typeface="Open Sans"/>
                <a:cs typeface="Open Sans"/>
                <a:sym typeface="Open Sans"/>
              </a:rPr>
              <a:t> (Recorded Session)</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13" tooltip="https://www.academicimpressions.com/courses/1121-mindfulness-sfwd/"/>
              </a:rPr>
              <a:t>Using Mindfulness to Improve Overall Well-Being and Productivity for Faculty</a:t>
            </a:r>
            <a:r>
              <a:rPr lang="en-US" sz="950" spc="0" dirty="0">
                <a:solidFill>
                  <a:srgbClr val="000000"/>
                </a:solidFill>
                <a:highlight>
                  <a:srgbClr val="FFFF00"/>
                </a:highlight>
                <a:latin typeface="Open Sans"/>
                <a:ea typeface="Open Sans"/>
                <a:cs typeface="Open Sans"/>
                <a:sym typeface="Open Sans"/>
              </a:rPr>
              <a:t> (Recorded Session)</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14" tooltip="https://www.academicimpressions.com/courses/1222-time-management-sfwd/"/>
              </a:rPr>
              <a:t>Time Management: A Disciplined Approach to Priority-Setting</a:t>
            </a:r>
            <a:r>
              <a:rPr lang="en-US" sz="950" spc="0" dirty="0">
                <a:solidFill>
                  <a:srgbClr val="2479D4"/>
                </a:solidFill>
                <a:highlight>
                  <a:srgbClr val="FFFF00"/>
                </a:highlight>
                <a:latin typeface="Open Sans"/>
                <a:ea typeface="Open Sans"/>
                <a:cs typeface="Open Sans"/>
                <a:sym typeface="Open Sans"/>
              </a:rPr>
              <a:t> </a:t>
            </a:r>
            <a:r>
              <a:rPr lang="en-US" sz="950" spc="0" dirty="0">
                <a:solidFill>
                  <a:srgbClr val="000000"/>
                </a:solidFill>
                <a:highlight>
                  <a:srgbClr val="FFFF00"/>
                </a:highlight>
                <a:latin typeface="Open Sans"/>
                <a:ea typeface="Open Sans"/>
                <a:cs typeface="Open Sans"/>
                <a:sym typeface="Open Sans"/>
              </a:rPr>
              <a:t>(Recorded Sessions) </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15" tooltip="https://www.academicimpressions.com/setting-boundaries-empathy/"/>
              </a:rPr>
              <a:t>Setting Boundaries with Empathy</a:t>
            </a:r>
            <a:r>
              <a:rPr lang="en-US" sz="950" spc="0" dirty="0">
                <a:solidFill>
                  <a:srgbClr val="2479D4"/>
                </a:solidFill>
                <a:highlight>
                  <a:srgbClr val="FFFF00"/>
                </a:highlight>
                <a:latin typeface="Open Sans"/>
                <a:ea typeface="Open Sans"/>
                <a:cs typeface="Open Sans"/>
                <a:sym typeface="Open Sans"/>
              </a:rPr>
              <a:t> </a:t>
            </a:r>
            <a:r>
              <a:rPr lang="en-US" sz="950" spc="0" dirty="0">
                <a:solidFill>
                  <a:srgbClr val="000000"/>
                </a:solidFill>
                <a:highlight>
                  <a:srgbClr val="FFFF00"/>
                </a:highlight>
                <a:latin typeface="Open Sans"/>
                <a:ea typeface="Open Sans"/>
                <a:cs typeface="Open Sans"/>
                <a:sym typeface="Open Sans"/>
              </a:rPr>
              <a:t>(Mini Course)</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16" tooltip="https://www.academicimpressions.com/courses/0521-narrative-arc-sfwd/"/>
              </a:rPr>
              <a:t>Mapping Your Tenure, Promotion, or Reappointment Statement: A 7-Day Practical Program</a:t>
            </a:r>
            <a:r>
              <a:rPr lang="en-US" sz="950" spc="0" dirty="0">
                <a:solidFill>
                  <a:srgbClr val="000000"/>
                </a:solidFill>
                <a:highlight>
                  <a:srgbClr val="FFFF00"/>
                </a:highlight>
                <a:latin typeface="Open Sans"/>
                <a:ea typeface="Open Sans"/>
                <a:cs typeface="Open Sans"/>
                <a:sym typeface="Open Sans"/>
              </a:rPr>
              <a:t> (Mini Course)</a:t>
            </a:r>
          </a:p>
          <a:p>
            <a:pPr marL="205106" lvl="1" indent="-102553" algn="l">
              <a:lnSpc>
                <a:spcPts val="1662"/>
              </a:lnSpc>
              <a:buFont typeface="Arial"/>
              <a:buChar char="•"/>
            </a:pPr>
            <a:r>
              <a:rPr lang="en-US" sz="950" u="sng" spc="0" dirty="0">
                <a:solidFill>
                  <a:srgbClr val="2479D4"/>
                </a:solidFill>
                <a:highlight>
                  <a:srgbClr val="FFFF00"/>
                </a:highlight>
                <a:latin typeface="Open Sans"/>
                <a:ea typeface="Open Sans"/>
                <a:cs typeface="Open Sans"/>
                <a:sym typeface="Open Sans"/>
                <a:hlinkClick r:id="rId17" tooltip="https://www.academicimpressions.com/reclaiming-your-power/"/>
              </a:rPr>
              <a:t>Reclaiming Your Power in the Promotion &amp; Tenure Process for Faculty of Color</a:t>
            </a:r>
            <a:r>
              <a:rPr lang="en-US" sz="950" spc="0" dirty="0">
                <a:solidFill>
                  <a:srgbClr val="000000"/>
                </a:solidFill>
                <a:highlight>
                  <a:srgbClr val="FFFF00"/>
                </a:highlight>
                <a:latin typeface="Open Sans"/>
                <a:ea typeface="Open Sans"/>
                <a:cs typeface="Open Sans"/>
                <a:sym typeface="Open Sans"/>
              </a:rPr>
              <a:t> (Mini Course)</a:t>
            </a:r>
          </a:p>
          <a:p>
            <a:pPr marL="205106" lvl="1" indent="-102553" algn="l">
              <a:lnSpc>
                <a:spcPts val="1662"/>
              </a:lnSpc>
              <a:buFont typeface="Arial"/>
              <a:buChar char="•"/>
            </a:pPr>
            <a:endParaRPr lang="en-US" sz="950" spc="0" dirty="0">
              <a:solidFill>
                <a:srgbClr val="000000"/>
              </a:solidFill>
              <a:latin typeface="Open Sans"/>
              <a:ea typeface="Open Sans"/>
              <a:cs typeface="Open Sans"/>
              <a:sym typeface="Open Sans"/>
            </a:endParaRPr>
          </a:p>
        </p:txBody>
      </p:sp>
      <p:sp>
        <p:nvSpPr>
          <p:cNvPr id="23" name="TextBox 23"/>
          <p:cNvSpPr txBox="1"/>
          <p:nvPr/>
        </p:nvSpPr>
        <p:spPr>
          <a:xfrm>
            <a:off x="5776598" y="8729839"/>
            <a:ext cx="875557" cy="438150"/>
          </a:xfrm>
          <a:prstGeom prst="rect">
            <a:avLst/>
          </a:prstGeom>
        </p:spPr>
        <p:txBody>
          <a:bodyPr lIns="0" tIns="0" rIns="0" bIns="0" rtlCol="0" anchor="t">
            <a:spAutoFit/>
          </a:bodyPr>
          <a:lstStyle/>
          <a:p>
            <a:pPr algn="l">
              <a:lnSpc>
                <a:spcPts val="1200"/>
              </a:lnSpc>
            </a:pPr>
            <a:r>
              <a:rPr lang="en-US" sz="1000" b="1" spc="-1">
                <a:solidFill>
                  <a:srgbClr val="231F20"/>
                </a:solidFill>
                <a:latin typeface="Open Sans Bold"/>
                <a:ea typeface="Open Sans Bold"/>
                <a:cs typeface="Open Sans Bold"/>
                <a:sym typeface="Open Sans Bold"/>
              </a:rPr>
              <a:t>Scan to Login for More Resources </a:t>
            </a:r>
          </a:p>
        </p:txBody>
      </p:sp>
      <p:sp>
        <p:nvSpPr>
          <p:cNvPr id="24" name="TextBox 24"/>
          <p:cNvSpPr txBox="1"/>
          <p:nvPr/>
        </p:nvSpPr>
        <p:spPr>
          <a:xfrm>
            <a:off x="431797" y="3414008"/>
            <a:ext cx="1524000" cy="461665"/>
          </a:xfrm>
          <a:prstGeom prst="rect">
            <a:avLst/>
          </a:prstGeom>
        </p:spPr>
        <p:txBody>
          <a:bodyPr lIns="0" tIns="0" rIns="0" bIns="0" rtlCol="0" anchor="t">
            <a:spAutoFit/>
          </a:bodyPr>
          <a:lstStyle/>
          <a:p>
            <a:pPr>
              <a:lnSpc>
                <a:spcPts val="1200"/>
              </a:lnSpc>
            </a:pPr>
            <a:r>
              <a:rPr lang="en-US" sz="1000" b="1" spc="-1">
                <a:solidFill>
                  <a:schemeClr val="tx2"/>
                </a:solidFill>
                <a:ea typeface="+mn-lt"/>
                <a:cs typeface="+mn-lt"/>
                <a:sym typeface="Open Sans"/>
              </a:rPr>
              <a:t>20+ years of higher ed</a:t>
            </a:r>
            <a:r>
              <a:rPr lang="en-US" sz="1000" spc="-1">
                <a:solidFill>
                  <a:srgbClr val="000000"/>
                </a:solidFill>
                <a:ea typeface="+mn-lt"/>
                <a:cs typeface="+mn-lt"/>
                <a:sym typeface="Open Sans"/>
              </a:rPr>
              <a:t>–specific leadership development.</a:t>
            </a:r>
            <a:endParaRPr lang="en-US"/>
          </a:p>
        </p:txBody>
      </p:sp>
      <p:sp>
        <p:nvSpPr>
          <p:cNvPr id="25" name="TextBox 25"/>
          <p:cNvSpPr txBox="1"/>
          <p:nvPr/>
        </p:nvSpPr>
        <p:spPr>
          <a:xfrm>
            <a:off x="352244" y="4583592"/>
            <a:ext cx="2861853" cy="212661"/>
          </a:xfrm>
          <a:prstGeom prst="rect">
            <a:avLst/>
          </a:prstGeom>
        </p:spPr>
        <p:txBody>
          <a:bodyPr lIns="0" tIns="0" rIns="0" bIns="0" rtlCol="0" anchor="t">
            <a:spAutoFit/>
          </a:bodyPr>
          <a:lstStyle/>
          <a:p>
            <a:pPr>
              <a:lnSpc>
                <a:spcPts val="1820"/>
              </a:lnSpc>
            </a:pPr>
            <a:r>
              <a:rPr lang="en-US" sz="1100" b="1" spc="-1" dirty="0">
                <a:solidFill>
                  <a:srgbClr val="231F20"/>
                </a:solidFill>
                <a:latin typeface="Open Sans Bold"/>
                <a:ea typeface="Open Sans Bold"/>
                <a:cs typeface="Open Sans Bold"/>
                <a:sym typeface="Open Sans Bold"/>
              </a:rPr>
              <a:t>Register for Free</a:t>
            </a:r>
          </a:p>
        </p:txBody>
      </p:sp>
      <p:sp>
        <p:nvSpPr>
          <p:cNvPr id="26" name="TextBox 26"/>
          <p:cNvSpPr txBox="1"/>
          <p:nvPr/>
        </p:nvSpPr>
        <p:spPr>
          <a:xfrm>
            <a:off x="315916" y="4805174"/>
            <a:ext cx="6614416" cy="763094"/>
          </a:xfrm>
          <a:prstGeom prst="rect">
            <a:avLst/>
          </a:prstGeom>
        </p:spPr>
        <p:txBody>
          <a:bodyPr lIns="0" tIns="0" rIns="0" bIns="0" rtlCol="0" anchor="t">
            <a:spAutoFit/>
          </a:bodyPr>
          <a:lstStyle/>
          <a:p>
            <a:pPr>
              <a:lnSpc>
                <a:spcPts val="1249"/>
              </a:lnSpc>
            </a:pPr>
            <a:r>
              <a:rPr lang="en-US" sz="950" dirty="0">
                <a:solidFill>
                  <a:srgbClr val="231F20"/>
                </a:solidFill>
                <a:ea typeface="+mn-lt"/>
                <a:cs typeface="+mn-lt"/>
                <a:sym typeface="Open Sans"/>
              </a:rPr>
              <a:t>Discover practical tools, recorded sessions, and self-paced courses designed to help you grow and thrive—whenever it works for you.</a:t>
            </a:r>
            <a:endParaRPr lang="en-US" sz="950" dirty="0">
              <a:solidFill>
                <a:srgbClr val="000000"/>
              </a:solidFill>
              <a:ea typeface="+mn-lt"/>
              <a:cs typeface="+mn-lt"/>
              <a:sym typeface="Open Sans"/>
            </a:endParaRPr>
          </a:p>
          <a:p>
            <a:pPr>
              <a:lnSpc>
                <a:spcPts val="1249"/>
              </a:lnSpc>
            </a:pPr>
            <a:r>
              <a:rPr lang="en-US" sz="950" b="1" dirty="0">
                <a:solidFill>
                  <a:srgbClr val="231F20"/>
                </a:solidFill>
                <a:ea typeface="+mn-lt"/>
                <a:cs typeface="+mn-lt"/>
                <a:sym typeface="Open Sans"/>
              </a:rPr>
              <a:t>Log</a:t>
            </a:r>
            <a:r>
              <a:rPr lang="en-US" sz="950" b="1" dirty="0">
                <a:solidFill>
                  <a:srgbClr val="231F20"/>
                </a:solidFill>
                <a:ea typeface="+mn-lt"/>
                <a:cs typeface="+mn-lt"/>
                <a:sym typeface="Open Sans Bold"/>
              </a:rPr>
              <a:t> in </a:t>
            </a:r>
            <a:r>
              <a:rPr lang="en-US" sz="950" b="1" dirty="0">
                <a:solidFill>
                  <a:srgbClr val="231F20"/>
                </a:solidFill>
                <a:ea typeface="+mn-lt"/>
                <a:cs typeface="+mn-lt"/>
                <a:sym typeface="Open Sans"/>
              </a:rPr>
              <a:t>[via</a:t>
            </a:r>
            <a:r>
              <a:rPr lang="en-US" sz="950" b="1" dirty="0">
                <a:solidFill>
                  <a:srgbClr val="231F20"/>
                </a:solidFill>
                <a:ea typeface="+mn-lt"/>
                <a:cs typeface="+mn-lt"/>
                <a:sym typeface="Open Sans Bold"/>
              </a:rPr>
              <a:t> your </a:t>
            </a:r>
            <a:r>
              <a:rPr lang="en-US" sz="950" b="1" dirty="0">
                <a:solidFill>
                  <a:srgbClr val="231F20"/>
                </a:solidFill>
                <a:ea typeface="+mn-lt"/>
                <a:cs typeface="+mn-lt"/>
                <a:sym typeface="Open Sans"/>
              </a:rPr>
              <a:t>SSO page OR at</a:t>
            </a:r>
            <a:r>
              <a:rPr lang="en-US" sz="950" dirty="0">
                <a:solidFill>
                  <a:srgbClr val="231F20"/>
                </a:solidFill>
                <a:ea typeface="+mn-lt"/>
                <a:cs typeface="+mn-lt"/>
                <a:sym typeface="Open Sans"/>
              </a:rPr>
              <a:t> </a:t>
            </a:r>
            <a:r>
              <a:rPr lang="en-US" sz="950" spc="0" dirty="0">
                <a:solidFill>
                  <a:srgbClr val="231F20"/>
                </a:solidFill>
                <a:ea typeface="+mn-lt"/>
                <a:cs typeface="+mn-lt"/>
                <a:sym typeface="Open Sans Bold"/>
                <a:hlinkClick r:id="rId18"/>
              </a:rPr>
              <a:t>academicimpressions.com</a:t>
            </a:r>
            <a:r>
              <a:rPr lang="en-US" sz="950" dirty="0">
                <a:solidFill>
                  <a:srgbClr val="231F20"/>
                </a:solidFill>
                <a:ea typeface="+mn-lt"/>
                <a:cs typeface="+mn-lt"/>
                <a:sym typeface="Open Sans"/>
                <a:hlinkClick r:id="rId18"/>
              </a:rPr>
              <a:t>/member-resource-hub</a:t>
            </a:r>
            <a:r>
              <a:rPr lang="en-US" sz="950" dirty="0">
                <a:solidFill>
                  <a:srgbClr val="231F20"/>
                </a:solidFill>
                <a:ea typeface="+mn-lt"/>
                <a:cs typeface="+mn-lt"/>
                <a:sym typeface="Open Sans"/>
              </a:rPr>
              <a:t> </a:t>
            </a:r>
            <a:r>
              <a:rPr lang="en-US" sz="950" b="1" dirty="0">
                <a:solidFill>
                  <a:srgbClr val="231F20"/>
                </a:solidFill>
                <a:ea typeface="+mn-lt"/>
                <a:cs typeface="+mn-lt"/>
                <a:sym typeface="Open Sans"/>
              </a:rPr>
              <a:t>]</a:t>
            </a:r>
          </a:p>
          <a:p>
            <a:pPr>
              <a:lnSpc>
                <a:spcPts val="1249"/>
              </a:lnSpc>
            </a:pPr>
            <a:endParaRPr lang="en-US" sz="950" b="1" dirty="0">
              <a:solidFill>
                <a:srgbClr val="231F20"/>
              </a:solidFill>
              <a:ea typeface="+mn-lt"/>
              <a:cs typeface="+mn-lt"/>
              <a:sym typeface="Open Sans"/>
            </a:endParaRPr>
          </a:p>
          <a:p>
            <a:pPr>
              <a:lnSpc>
                <a:spcPts val="1249"/>
              </a:lnSpc>
            </a:pPr>
            <a:r>
              <a:rPr lang="en-US" sz="950" dirty="0">
                <a:solidFill>
                  <a:srgbClr val="231F20"/>
                </a:solidFill>
                <a:ea typeface="+mn-lt"/>
                <a:cs typeface="+mn-lt"/>
                <a:sym typeface="Open Sans"/>
              </a:rPr>
              <a:t>Access in-the-moment leadership support by using Sophia, the AI leadership coach. Go to My Path to find her: </a:t>
            </a:r>
            <a:r>
              <a:rPr lang="en-US" sz="950" dirty="0">
                <a:solidFill>
                  <a:srgbClr val="231F20"/>
                </a:solidFill>
                <a:ea typeface="+mn-lt"/>
                <a:cs typeface="+mn-lt"/>
                <a:sym typeface="Open Sans"/>
                <a:hlinkClick r:id="rId19"/>
              </a:rPr>
              <a:t>https://www.academicimpressions.com/my-account/my-path/</a:t>
            </a:r>
            <a:r>
              <a:rPr lang="en-US" sz="950" dirty="0">
                <a:solidFill>
                  <a:srgbClr val="231F20"/>
                </a:solidFill>
                <a:ea typeface="+mn-lt"/>
                <a:cs typeface="+mn-lt"/>
                <a:sym typeface="Open Sans"/>
              </a:rPr>
              <a:t>. </a:t>
            </a:r>
            <a:endParaRPr lang="en-US" sz="950" dirty="0">
              <a:solidFill>
                <a:srgbClr val="000000"/>
              </a:solidFill>
              <a:ea typeface="+mn-lt"/>
              <a:cs typeface="+mn-lt"/>
              <a:sym typeface="Open Sans"/>
            </a:endParaRPr>
          </a:p>
        </p:txBody>
      </p:sp>
      <p:sp>
        <p:nvSpPr>
          <p:cNvPr id="27" name="TextBox 27"/>
          <p:cNvSpPr txBox="1"/>
          <p:nvPr/>
        </p:nvSpPr>
        <p:spPr>
          <a:xfrm>
            <a:off x="304800" y="8932431"/>
            <a:ext cx="3162862" cy="366382"/>
          </a:xfrm>
          <a:prstGeom prst="rect">
            <a:avLst/>
          </a:prstGeom>
        </p:spPr>
        <p:txBody>
          <a:bodyPr lIns="0" tIns="0" rIns="0" bIns="0" rtlCol="0" anchor="t">
            <a:spAutoFit/>
          </a:bodyPr>
          <a:lstStyle/>
          <a:p>
            <a:pPr algn="l">
              <a:lnSpc>
                <a:spcPts val="1484"/>
              </a:lnSpc>
            </a:pPr>
            <a:r>
              <a:rPr lang="en-US" sz="900" b="1" spc="0">
                <a:solidFill>
                  <a:srgbClr val="231F20"/>
                </a:solidFill>
                <a:latin typeface="Open Sans Bold"/>
                <a:ea typeface="Open Sans Bold"/>
                <a:cs typeface="Open Sans Bold"/>
                <a:sym typeface="Open Sans Bold"/>
              </a:rPr>
              <a:t>Partner Success Manager</a:t>
            </a:r>
          </a:p>
          <a:p>
            <a:pPr algn="l">
              <a:lnSpc>
                <a:spcPts val="1484"/>
              </a:lnSpc>
            </a:pPr>
            <a:r>
              <a:rPr lang="en-US" sz="900" b="1" spc="0">
                <a:solidFill>
                  <a:srgbClr val="231F20"/>
                </a:solidFill>
                <a:highlight>
                  <a:srgbClr val="FFFF00"/>
                </a:highlight>
                <a:latin typeface="Open Sans Bold"/>
                <a:ea typeface="Open Sans Bold"/>
                <a:cs typeface="Open Sans Bold"/>
                <a:sym typeface="Open Sans Bold"/>
              </a:rPr>
              <a:t>[PSM Name Here]</a:t>
            </a:r>
            <a:r>
              <a:rPr lang="en-US" sz="900" spc="0">
                <a:solidFill>
                  <a:srgbClr val="231F20"/>
                </a:solidFill>
                <a:highlight>
                  <a:srgbClr val="FFFF00"/>
                </a:highlight>
                <a:latin typeface="Open Sans"/>
                <a:ea typeface="Open Sans"/>
                <a:cs typeface="Open Sans"/>
                <a:sym typeface="Open Sans"/>
              </a:rPr>
              <a:t>|[PSM Email Address Here]</a:t>
            </a:r>
          </a:p>
        </p:txBody>
      </p:sp>
      <p:sp>
        <p:nvSpPr>
          <p:cNvPr id="28" name="TextBox 28"/>
          <p:cNvSpPr txBox="1"/>
          <p:nvPr/>
        </p:nvSpPr>
        <p:spPr>
          <a:xfrm>
            <a:off x="3057902" y="9554725"/>
            <a:ext cx="1414424" cy="119713"/>
          </a:xfrm>
          <a:prstGeom prst="rect">
            <a:avLst/>
          </a:prstGeom>
        </p:spPr>
        <p:txBody>
          <a:bodyPr lIns="0" tIns="0" rIns="0" bIns="0" rtlCol="0" anchor="t">
            <a:spAutoFit/>
          </a:bodyPr>
          <a:lstStyle/>
          <a:p>
            <a:pPr algn="l">
              <a:lnSpc>
                <a:spcPts val="979"/>
              </a:lnSpc>
            </a:pPr>
            <a:r>
              <a:rPr lang="en-US" sz="650" spc="0">
                <a:solidFill>
                  <a:srgbClr val="AFB1B4"/>
                </a:solidFill>
                <a:latin typeface="Open Sans"/>
                <a:ea typeface="Open Sans"/>
                <a:cs typeface="Open Sans"/>
                <a:sym typeface="Open Sans"/>
                <a:hlinkClick r:id="rId20"/>
              </a:rPr>
              <a:t>www.academicimpressions.com</a:t>
            </a:r>
            <a:endParaRPr lang="en-US"/>
          </a:p>
        </p:txBody>
      </p:sp>
      <p:sp>
        <p:nvSpPr>
          <p:cNvPr id="29" name="TextBox 29"/>
          <p:cNvSpPr txBox="1"/>
          <p:nvPr/>
        </p:nvSpPr>
        <p:spPr>
          <a:xfrm>
            <a:off x="5650163" y="9398660"/>
            <a:ext cx="1542345" cy="245965"/>
          </a:xfrm>
          <a:prstGeom prst="rect">
            <a:avLst/>
          </a:prstGeom>
        </p:spPr>
        <p:txBody>
          <a:bodyPr lIns="0" tIns="0" rIns="0" bIns="0" rtlCol="0" anchor="t">
            <a:spAutoFit/>
          </a:bodyPr>
          <a:lstStyle/>
          <a:p>
            <a:pPr algn="l">
              <a:lnSpc>
                <a:spcPts val="1000"/>
              </a:lnSpc>
            </a:pPr>
            <a:r>
              <a:rPr lang="en-US" sz="650" spc="0">
                <a:solidFill>
                  <a:srgbClr val="AFB1B4"/>
                </a:solidFill>
                <a:latin typeface="Open Sans"/>
                <a:ea typeface="Open Sans"/>
                <a:cs typeface="Open Sans"/>
                <a:sym typeface="Open Sans"/>
              </a:rPr>
              <a:t>720.488.6800 </a:t>
            </a:r>
          </a:p>
          <a:p>
            <a:pPr>
              <a:lnSpc>
                <a:spcPts val="1000"/>
              </a:lnSpc>
            </a:pPr>
            <a:r>
              <a:rPr lang="en-US" sz="650">
                <a:solidFill>
                  <a:srgbClr val="AFB1B4"/>
                </a:solidFill>
                <a:latin typeface="Open Sans"/>
                <a:ea typeface="Open Sans"/>
                <a:cs typeface="Open Sans"/>
                <a:hlinkClick r:id="rId21"/>
              </a:rPr>
              <a:t>Follow Us On LinkedIn</a:t>
            </a:r>
            <a:endParaRPr lang="en-US" sz="650" spc="0">
              <a:solidFill>
                <a:srgbClr val="AFB1B4"/>
              </a:solidFill>
              <a:latin typeface="Open Sans"/>
              <a:ea typeface="Open Sans"/>
              <a:cs typeface="Open Sans"/>
            </a:endParaRPr>
          </a:p>
        </p:txBody>
      </p:sp>
      <p:sp>
        <p:nvSpPr>
          <p:cNvPr id="30" name="TextBox 30"/>
          <p:cNvSpPr txBox="1"/>
          <p:nvPr/>
        </p:nvSpPr>
        <p:spPr>
          <a:xfrm>
            <a:off x="5948048" y="3385814"/>
            <a:ext cx="1494244" cy="615553"/>
          </a:xfrm>
          <a:prstGeom prst="rect">
            <a:avLst/>
          </a:prstGeom>
        </p:spPr>
        <p:txBody>
          <a:bodyPr lIns="0" tIns="0" rIns="0" bIns="0" rtlCol="0" anchor="t">
            <a:spAutoFit/>
          </a:bodyPr>
          <a:lstStyle/>
          <a:p>
            <a:pPr>
              <a:lnSpc>
                <a:spcPts val="1200"/>
              </a:lnSpc>
            </a:pPr>
            <a:r>
              <a:rPr lang="en-US" sz="1000" b="1" spc="-1">
                <a:solidFill>
                  <a:schemeClr val="tx2"/>
                </a:solidFill>
                <a:ea typeface="+mn-lt"/>
                <a:cs typeface="+mn-lt"/>
                <a:sym typeface="Open Sans"/>
              </a:rPr>
              <a:t>Over </a:t>
            </a:r>
            <a:r>
              <a:rPr lang="en-US" sz="1000" b="1" spc="-1">
                <a:solidFill>
                  <a:schemeClr val="tx2"/>
                </a:solidFill>
                <a:ea typeface="+mn-lt"/>
                <a:cs typeface="+mn-lt"/>
                <a:sym typeface="Open Sans Bold"/>
              </a:rPr>
              <a:t>200,000 </a:t>
            </a:r>
            <a:r>
              <a:rPr lang="en-US" sz="1000" b="1" spc="-1">
                <a:solidFill>
                  <a:schemeClr val="tx2"/>
                </a:solidFill>
                <a:ea typeface="+mn-lt"/>
                <a:cs typeface="+mn-lt"/>
                <a:sym typeface="Open Sans"/>
              </a:rPr>
              <a:t>higher ed professionals trained</a:t>
            </a:r>
            <a:r>
              <a:rPr lang="en-US" sz="1000" spc="-1">
                <a:solidFill>
                  <a:srgbClr val="000000"/>
                </a:solidFill>
                <a:ea typeface="+mn-lt"/>
                <a:cs typeface="+mn-lt"/>
                <a:sym typeface="Open Sans"/>
              </a:rPr>
              <a:t>—from new faculty to senior leaders.</a:t>
            </a:r>
            <a:endParaRPr lang="en-US"/>
          </a:p>
        </p:txBody>
      </p:sp>
      <p:sp>
        <p:nvSpPr>
          <p:cNvPr id="15" name="Rectangle 1">
            <a:extLst>
              <a:ext uri="{FF2B5EF4-FFF2-40B4-BE49-F238E27FC236}">
                <a16:creationId xmlns:a16="http://schemas.microsoft.com/office/drawing/2014/main" id="{7FA6161B-755E-F69E-B934-B328C127E933}"/>
              </a:ext>
            </a:extLst>
          </p:cNvPr>
          <p:cNvSpPr>
            <a:spLocks noChangeArrowheads="1"/>
          </p:cNvSpPr>
          <p:nvPr/>
        </p:nvSpPr>
        <p:spPr bwMode="auto">
          <a:xfrm>
            <a:off x="0" y="0"/>
            <a:ext cx="7772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3" name="Freeform 15">
            <a:hlinkClick r:id="rId22" tooltip="http://www.academicimpressions.com/sso/pitt"/>
            <a:extLst>
              <a:ext uri="{FF2B5EF4-FFF2-40B4-BE49-F238E27FC236}">
                <a16:creationId xmlns:a16="http://schemas.microsoft.com/office/drawing/2014/main" id="{F9A18B75-EADF-CB85-CA23-37B20E81BE44}"/>
              </a:ext>
            </a:extLst>
          </p:cNvPr>
          <p:cNvSpPr/>
          <p:nvPr/>
        </p:nvSpPr>
        <p:spPr>
          <a:xfrm>
            <a:off x="6650302" y="8509198"/>
            <a:ext cx="860250" cy="889462"/>
          </a:xfrm>
          <a:custGeom>
            <a:avLst/>
            <a:gdLst/>
            <a:ahLst/>
            <a:cxnLst/>
            <a:rect l="l" t="t" r="r" b="b"/>
            <a:pathLst>
              <a:path w="860250" h="889462">
                <a:moveTo>
                  <a:pt x="0" y="0"/>
                </a:moveTo>
                <a:lnTo>
                  <a:pt x="860251" y="0"/>
                </a:lnTo>
                <a:lnTo>
                  <a:pt x="860251" y="889462"/>
                </a:lnTo>
                <a:lnTo>
                  <a:pt x="0" y="889462"/>
                </a:lnTo>
                <a:lnTo>
                  <a:pt x="0" y="0"/>
                </a:lnTo>
                <a:close/>
              </a:path>
            </a:pathLst>
          </a:custGeom>
          <a:blipFill>
            <a:blip r:embed="rId23"/>
            <a:stretch>
              <a:fillRect/>
            </a:stretch>
          </a:blipFill>
        </p:spPr>
        <p:txBody>
          <a:bodyPr/>
          <a:lstStyle/>
          <a:p>
            <a:endParaRPr lang="en-US"/>
          </a:p>
        </p:txBody>
      </p:sp>
    </p:spTree>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261A8816A2FC7418C5BED7D17EBF20E" ma:contentTypeVersion="21" ma:contentTypeDescription="Create a new document." ma:contentTypeScope="" ma:versionID="b92f33cb2f65b55ad4b11f8da687972c">
  <xsd:schema xmlns:xsd="http://www.w3.org/2001/XMLSchema" xmlns:xs="http://www.w3.org/2001/XMLSchema" xmlns:p="http://schemas.microsoft.com/office/2006/metadata/properties" xmlns:ns1="http://schemas.microsoft.com/sharepoint/v3" xmlns:ns2="77209425-d436-4a50-8bfe-6869cac9a056" xmlns:ns3="b71e4c3f-adac-44e1-8fcf-b55a9a2aaef1" targetNamespace="http://schemas.microsoft.com/office/2006/metadata/properties" ma:root="true" ma:fieldsID="f67c6529ad47e8fd0598de63d6901cfc" ns1:_="" ns2:_="" ns3:_="">
    <xsd:import namespace="http://schemas.microsoft.com/sharepoint/v3"/>
    <xsd:import namespace="77209425-d436-4a50-8bfe-6869cac9a056"/>
    <xsd:import namespace="b71e4c3f-adac-44e1-8fcf-b55a9a2aaef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element ref="ns3:MediaServiceDateTaken" minOccurs="0"/>
                <xsd:element ref="ns3:MediaLengthInSeconds" minOccurs="0"/>
                <xsd:element ref="ns3:MediaServiceAutoTags" minOccurs="0"/>
                <xsd:element ref="ns3:MediaServiceOCR" minOccurs="0"/>
                <xsd:element ref="ns3:MediaServiceLocation"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SearchProperties" minOccurs="0"/>
                <xsd:element ref="ns1:_ip_UnifiedCompliancePolicyProperties" minOccurs="0"/>
                <xsd:element ref="ns1:_ip_UnifiedCompliancePolicyUIAction"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209425-d436-4a50-8bfe-6869cac9a05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c8150fa-0613-464b-a98e-e36095d57e3e}" ma:internalName="TaxCatchAll" ma:showField="CatchAllData" ma:web="77209425-d436-4a50-8bfe-6869cac9a05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71e4c3f-adac-44e1-8fcf-b55a9a2aaef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376f399-2892-4a48-9864-93bd64b828f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71e4c3f-adac-44e1-8fcf-b55a9a2aaef1">
      <Terms xmlns="http://schemas.microsoft.com/office/infopath/2007/PartnerControls"/>
    </lcf76f155ced4ddcb4097134ff3c332f>
    <TaxCatchAll xmlns="77209425-d436-4a50-8bfe-6869cac9a056"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FFF027F8-E391-49F3-9B6A-AF4281AE42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7209425-d436-4a50-8bfe-6869cac9a056"/>
    <ds:schemaRef ds:uri="b71e4c3f-adac-44e1-8fcf-b55a9a2aae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4C58F7D-6CAA-4CB4-BE07-CAE0153EACA2}">
  <ds:schemaRefs>
    <ds:schemaRef ds:uri="http://schemas.microsoft.com/sharepoint/v3/contenttype/forms"/>
  </ds:schemaRefs>
</ds:datastoreItem>
</file>

<file path=customXml/itemProps3.xml><?xml version="1.0" encoding="utf-8"?>
<ds:datastoreItem xmlns:ds="http://schemas.openxmlformats.org/officeDocument/2006/customXml" ds:itemID="{318370E8-8C8C-44AE-ABE0-B0096D051DB0}">
  <ds:schemaRefs>
    <ds:schemaRef ds:uri="http://www.w3.org/XML/1998/namespace"/>
    <ds:schemaRef ds:uri="http://schemas.microsoft.com/office/2006/metadata/properties"/>
    <ds:schemaRef ds:uri="http://schemas.microsoft.com/sharepoint/v3"/>
    <ds:schemaRef ds:uri="http://purl.org/dc/elements/1.1/"/>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b71e4c3f-adac-44e1-8fcf-b55a9a2aaef1"/>
    <ds:schemaRef ds:uri="77209425-d436-4a50-8bfe-6869cac9a056"/>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TotalTime>
  <Words>342</Words>
  <Application>Microsoft Macintosh PowerPoint</Application>
  <PresentationFormat>Custom</PresentationFormat>
  <Paragraphs>31</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Open Sans</vt:lpstr>
      <vt:lpstr>Aptos</vt:lpstr>
      <vt:lpstr>Open Sans Bold Italics</vt:lpstr>
      <vt:lpstr>Calibri</vt:lpstr>
      <vt:lpstr>Arial</vt:lpstr>
      <vt:lpstr>IBM Plex Sans</vt:lpstr>
      <vt:lpstr>Open Sans 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Faculty Orientation Flier UNLV.pdf</dc:title>
  <cp:lastModifiedBy>Brady Stanton</cp:lastModifiedBy>
  <cp:revision>2</cp:revision>
  <dcterms:created xsi:type="dcterms:W3CDTF">2006-08-16T00:00:00Z</dcterms:created>
  <dcterms:modified xsi:type="dcterms:W3CDTF">2026-03-04T18:44:47Z</dcterms:modified>
  <dc:identifier>DAGNFWAwxOM</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0x010100D261A8816A2FC7418C5BED7D17EBF20E</vt:lpwstr>
  </property>
  <property fmtid="{D5CDD505-2E9C-101B-9397-08002B2CF9AE}" pid="3" name="MediaServiceImageTags">
    <vt:lpwstr/>
  </property>
</Properties>
</file>